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10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_rels/notesSlide10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0.xml" ContentType="application/vnd.openxmlformats-officedocument.presentationml.notesSlide+xml"/>
  <Override PartName="/ppt/_rels/presentation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74.xml.rels" ContentType="application/vnd.openxmlformats-package.relationships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9.xml" ContentType="application/vnd.openxmlformats-officedocument.presentationml.slideLayout+xml"/>
  <Override PartName="/ppt/media/image27.png" ContentType="image/png"/>
  <Override PartName="/ppt/media/image26.png" ContentType="image/png"/>
  <Override PartName="/ppt/media/image23.png" ContentType="image/png"/>
  <Override PartName="/ppt/media/image22.png" ContentType="image/png"/>
  <Override PartName="/ppt/media/image21.png" ContentType="image/png"/>
  <Override PartName="/ppt/media/image19.png" ContentType="image/png"/>
  <Override PartName="/ppt/media/image20.png" ContentType="image/png"/>
  <Override PartName="/ppt/media/image2.jpeg" ContentType="image/jpeg"/>
  <Override PartName="/ppt/media/image36.jpeg" ContentType="image/jpeg"/>
  <Override PartName="/ppt/media/image18.png" ContentType="image/png"/>
  <Override PartName="/ppt/media/image17.png" ContentType="image/png"/>
  <Override PartName="/ppt/media/image16.jpeg" ContentType="image/jpeg"/>
  <Override PartName="/ppt/media/image14.png" ContentType="image/png"/>
  <Override PartName="/ppt/media/image10.jpeg" ContentType="image/jpeg"/>
  <Override PartName="/ppt/media/image24.png" ContentType="image/png"/>
  <Override PartName="/ppt/media/image11.jpeg" ContentType="image/jpeg"/>
  <Override PartName="/ppt/media/image1.png" ContentType="image/png"/>
  <Override PartName="/ppt/media/image31.png" ContentType="image/png"/>
  <Override PartName="/ppt/media/image15.png" ContentType="image/png"/>
  <Override PartName="/ppt/media/image3.jpeg" ContentType="image/jpeg"/>
  <Override PartName="/ppt/media/image25.png" ContentType="image/png"/>
  <Override PartName="/ppt/media/image4.jpeg" ContentType="image/jpeg"/>
  <Override PartName="/ppt/media/image40.png" ContentType="image/png"/>
  <Override PartName="/ppt/media/image5.jpeg" ContentType="image/jpeg"/>
  <Override PartName="/ppt/media/image50.png" ContentType="image/png"/>
  <Override PartName="/ppt/media/image39.png" ContentType="image/png"/>
  <Override PartName="/ppt/media/image41.png" ContentType="image/png"/>
  <Override PartName="/ppt/media/image42.png" ContentType="image/png"/>
  <Override PartName="/ppt/media/image44.png" ContentType="image/png"/>
  <Override PartName="/ppt/media/image33.png" ContentType="image/png"/>
  <Override PartName="/ppt/media/image45.png" ContentType="image/png"/>
  <Override PartName="/ppt/media/image34.png" ContentType="image/png"/>
  <Override PartName="/ppt/media/image46.png" ContentType="image/png"/>
  <Override PartName="/ppt/media/image35.png" ContentType="image/png"/>
  <Override PartName="/ppt/media/image47.png" ContentType="image/png"/>
  <Override PartName="/ppt/media/image51.png" ContentType="image/png"/>
  <Override PartName="/ppt/media/image12.png" ContentType="image/png"/>
  <Override PartName="/ppt/media/image49.png" ContentType="image/png"/>
  <Override PartName="/ppt/media/image52.png" ContentType="image/png"/>
  <Override PartName="/ppt/media/image30.jpeg" ContentType="image/jpeg"/>
  <Override PartName="/ppt/media/image53.png" ContentType="image/png"/>
  <Override PartName="/ppt/media/image32.png" ContentType="image/png"/>
  <Override PartName="/ppt/media/image13.png" ContentType="image/png"/>
  <Override PartName="/ppt/media/hdphoto1.wdp" ContentType="image/vnd.ms-photo"/>
  <Override PartName="/ppt/media/image48.png" ContentType="image/png"/>
  <Override PartName="/ppt/media/image9.jpeg" ContentType="image/jpeg"/>
  <Override PartName="/ppt/media/image38.png" ContentType="image/png"/>
  <Override PartName="/ppt/media/image8.jpeg" ContentType="image/jpeg"/>
  <Override PartName="/ppt/media/image28.png" ContentType="image/png"/>
  <Override PartName="/ppt/media/image7.png" ContentType="image/png"/>
  <Override PartName="/ppt/media/image37.png" ContentType="image/png"/>
  <Override PartName="/ppt/media/image43.gif" ContentType="image/gif"/>
  <Override PartName="/ppt/media/image6.png" ContentType="image/png"/>
  <Override PartName="/ppt/media/image29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7.xml" ContentType="application/vnd.openxmlformats-officedocument.presentationml.slide+xml"/>
  <Override PartName="/ppt/slides/slide15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20.xml.rels" ContentType="application/vnd.openxmlformats-package.relationships+xml"/>
  <Override PartName="/ppt/slides/_rels/slide2.xml.rels" ContentType="application/vnd.openxmlformats-package.relationships+xml"/>
  <Override PartName="/ppt/slides/_rels/slide19.xml.rels" ContentType="application/vnd.openxmlformats-package.relationships+xml"/>
  <Override PartName="/ppt/slides/_rels/slide21.xml.rels" ContentType="application/vnd.openxmlformats-package.relationships+xml"/>
  <Override PartName="/ppt/slides/_rels/slide3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15.xml.rels" ContentType="application/vnd.openxmlformats-package.relationships+xml"/>
  <Override PartName="/ppt/slides/_rels/slide25.xml.rels" ContentType="application/vnd.openxmlformats-package.relationships+xml"/>
  <Override PartName="/ppt/slides/_rels/slide10.xml.rels" ContentType="application/vnd.openxmlformats-package.relationships+xml"/>
  <Override PartName="/ppt/slides/_rels/slide16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14.xml.rels" ContentType="application/vnd.openxmlformats-package.relationships+xml"/>
  <Override PartName="/ppt/slides/_rels/slide24.xml.rels" ContentType="application/vnd.openxmlformats-package.relationships+xml"/>
  <Override PartName="/ppt/slides/_rels/slide26.xml.rels" ContentType="application/vnd.openxmlformats-package.relationships+xml"/>
  <Override PartName="/ppt/slides/_rels/slide11.xml.rels" ContentType="application/vnd.openxmlformats-package.relationships+xml"/>
  <Override PartName="/ppt/slides/_rels/slide27.xml.rels" ContentType="application/vnd.openxmlformats-package.relationships+xml"/>
  <Override PartName="/ppt/slides/_rels/slide9.xml.rels" ContentType="application/vnd.openxmlformats-package.relationships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</p:sldMasterIdLst>
  <p:notesMasterIdLst>
    <p:notesMasterId r:id="rId1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notesMaster" Target="notesMasters/notesMaster1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0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déplacer la diapo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Cliquez pour modifier le format des notes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1400" spc="-1" strike="noStrike">
                <a:latin typeface="Times New Roman"/>
              </a:rPr>
              <a:t>&lt;en-tête&gt;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fr-FR" sz="1400" spc="-1" strike="noStrike">
                <a:latin typeface="Times New Roman"/>
              </a:rPr>
              <a:t>&lt;date/heure&gt;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fr-FR" sz="1400" spc="-1" strike="noStrike">
                <a:latin typeface="Times New Roman"/>
              </a:rPr>
              <a:t>&lt;pied de page&gt;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761D672C-3467-4DC8-9DC6-9C744972CA1A}" type="slidenum">
              <a:rPr b="0" lang="fr-FR" sz="1400" spc="-1" strike="noStrike">
                <a:latin typeface="Times New Roman"/>
              </a:rPr>
              <a:t>&lt;numéro&gt;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9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pPr marL="216000" indent="-216000">
              <a:lnSpc>
                <a:spcPct val="100000"/>
              </a:lnSpc>
            </a:pPr>
            <a:r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Selon une enquête approfondie conduite par Audencia Business School dans le cadre de sa chaire innovations managériales (en partenariat avec l’institut de sondages BVA), le malaise serait bien plus profond : 79% des salariés ne souhaitent pas devenir managers.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99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0A6784CD-583C-4665-B085-A7C3B64DFFB1}" type="slidenum">
              <a:rPr b="0" lang="fr-FR" sz="1200" spc="-1" strike="noStrike">
                <a:latin typeface="Times New Roman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PlaceHolder 1"/>
          <p:cNvSpPr>
            <a:spLocks noGrp="1"/>
          </p:cNvSpPr>
          <p:nvPr>
            <p:ph type="sldImg"/>
          </p:nvPr>
        </p:nvSpPr>
        <p:spPr>
          <a:xfrm>
            <a:off x="380880" y="694800"/>
            <a:ext cx="6095520" cy="3428640"/>
          </a:xfrm>
          <a:prstGeom prst="rect">
            <a:avLst/>
          </a:prstGeom>
        </p:spPr>
      </p:sp>
      <p:sp>
        <p:nvSpPr>
          <p:cNvPr id="701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fr-FR" sz="2000" spc="-1" strike="noStrike">
                <a:latin typeface="Arial"/>
              </a:rPr>
              <a:t>TOOVALU engage les décisionnaires à intégrer la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latin typeface="Arial"/>
              </a:rPr>
              <a:t>responsabilité sociétale, les enjeux climat et leur impact au</a:t>
            </a:r>
            <a:endParaRPr b="0" lang="fr-FR" sz="2000" spc="-1" strike="noStrike">
              <a:latin typeface="Arial"/>
            </a:endParaRPr>
          </a:p>
          <a:p>
            <a:r>
              <a:rPr b="0" lang="fr-FR" sz="2000" spc="-1" strike="noStrike">
                <a:latin typeface="Arial"/>
              </a:rPr>
              <a:t>cœur de leur stratégie.</a:t>
            </a:r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CustomShape 1"/>
          <p:cNvSpPr/>
          <p:nvPr/>
        </p:nvSpPr>
        <p:spPr>
          <a:xfrm>
            <a:off x="3884760" y="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3118352-24FE-4BE8-85FE-C8BDA3CF63C8}" type="datetime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11/4/21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74" name="CustomShape 2"/>
          <p:cNvSpPr/>
          <p:nvPr/>
        </p:nvSpPr>
        <p:spPr>
          <a:xfrm>
            <a:off x="3884760" y="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3902AEE-D530-421F-8F06-B81CF1786E91}" type="datetime1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04/11/2021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75" name="CustomShape 3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860E142-456C-4BED-809A-0C9848643F5C}" type="slidenum">
              <a:rPr b="0" lang="fr-FR" sz="1200" spc="-1" strike="noStrike">
                <a:solidFill>
                  <a:srgbClr val="000000"/>
                </a:solidFill>
                <a:latin typeface="Calibri"/>
                <a:ea typeface="Arial Unicode MS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76" name="CustomShape 4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90273747-C5A4-4D32-96A3-3B6E5BAE998B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Arial Unicode MS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77" name="PlaceHolder 5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78" name="PlaceHolder 6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41148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fr-FR" sz="2000" spc="-1" strike="noStrike">
                <a:latin typeface="Arial"/>
              </a:rPr>
              <a:t>Brian Robertson : Hoacracy one et IGI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fr-FR" sz="2000" spc="-1" strike="noStrike">
                <a:latin typeface="Arial"/>
              </a:rPr>
              <a:t>Par itération successive (démarche scientifique ) inspiré de la sociocratie, codev...</a:t>
            </a:r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CustomShape 1"/>
          <p:cNvSpPr/>
          <p:nvPr/>
        </p:nvSpPr>
        <p:spPr>
          <a:xfrm>
            <a:off x="5622840" y="0"/>
            <a:ext cx="430092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10/5/2018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80" name="CustomShape 2"/>
          <p:cNvSpPr/>
          <p:nvPr/>
        </p:nvSpPr>
        <p:spPr>
          <a:xfrm>
            <a:off x="5622840" y="0"/>
            <a:ext cx="430092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r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05/10/2018</a:t>
            </a:r>
            <a:endParaRPr b="0" lang="fr-FR" sz="1200" spc="-1" strike="noStrike">
              <a:latin typeface="Arial"/>
            </a:endParaRPr>
          </a:p>
        </p:txBody>
      </p:sp>
      <p:sp>
        <p:nvSpPr>
          <p:cNvPr id="681" name="CustomShape 3"/>
          <p:cNvSpPr/>
          <p:nvPr/>
        </p:nvSpPr>
        <p:spPr>
          <a:xfrm>
            <a:off x="5623200" y="6456600"/>
            <a:ext cx="430092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AB086192-9A51-41FB-8440-660FFD723D18}" type="slidenum"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82" name="CustomShape 4"/>
          <p:cNvSpPr/>
          <p:nvPr/>
        </p:nvSpPr>
        <p:spPr>
          <a:xfrm>
            <a:off x="5623200" y="6456600"/>
            <a:ext cx="4300920" cy="34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D7B9F69B-89E4-4902-8355-E51637439ABC}" type="slidenum">
              <a:rPr b="0" lang="fr-FR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83" name="PlaceHolder 5"/>
          <p:cNvSpPr>
            <a:spLocks noGrp="1"/>
          </p:cNvSpPr>
          <p:nvPr>
            <p:ph type="sldImg"/>
          </p:nvPr>
        </p:nvSpPr>
        <p:spPr>
          <a:xfrm>
            <a:off x="2924280" y="849240"/>
            <a:ext cx="4078080" cy="2293560"/>
          </a:xfrm>
          <a:prstGeom prst="rect">
            <a:avLst/>
          </a:prstGeom>
        </p:spPr>
      </p:sp>
      <p:sp>
        <p:nvSpPr>
          <p:cNvPr id="684" name="PlaceHolder 6"/>
          <p:cNvSpPr>
            <a:spLocks noGrp="1"/>
          </p:cNvSpPr>
          <p:nvPr>
            <p:ph type="body"/>
          </p:nvPr>
        </p:nvSpPr>
        <p:spPr>
          <a:xfrm>
            <a:off x="992520" y="3271320"/>
            <a:ext cx="7940880" cy="2676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CustomShape 1"/>
          <p:cNvSpPr/>
          <p:nvPr/>
        </p:nvSpPr>
        <p:spPr>
          <a:xfrm>
            <a:off x="3884760" y="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D162303-33F0-4591-95F7-665AB37D0F0E}" type="datetime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11/4/21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86" name="CustomShape 2"/>
          <p:cNvSpPr/>
          <p:nvPr/>
        </p:nvSpPr>
        <p:spPr>
          <a:xfrm>
            <a:off x="3884760" y="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AA39943-BA15-4C03-8CC2-7B0C2F1E2A0A}" type="datetime1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04/11/2021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87" name="CustomShape 3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87842A5-5D3D-477D-8BFA-CDE4BB190CA6}" type="slidenum">
              <a:rPr b="0" lang="fr-FR" sz="1200" spc="-1" strike="noStrike">
                <a:solidFill>
                  <a:srgbClr val="000000"/>
                </a:solidFill>
                <a:latin typeface="Calibri"/>
                <a:ea typeface="Arial Unicode MS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88" name="CustomShape 4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7FC2B780-7BB0-4913-A43E-E1B88AB70B51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Arial Unicode MS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89" name="PlaceHolder 5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90" name="PlaceHolder 6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4265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fr-FR" sz="2400" spc="-1" strike="noStrike">
                <a:latin typeface="Arial"/>
              </a:rPr>
              <a:t>alignement des rôles sur la raison d’être du cercle</a:t>
            </a:r>
            <a:endParaRPr b="0" lang="fr-FR" sz="24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fr-FR" sz="2400" spc="-1" strike="noStrike">
                <a:latin typeface="Arial"/>
              </a:rPr>
              <a:t>Alignement des cercles sur la raison d’être de l’entreprise</a:t>
            </a:r>
            <a:endParaRPr b="0" lang="fr-FR" sz="24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fr-FR" sz="2400" spc="-1" strike="noStrike">
                <a:latin typeface="Arial"/>
              </a:rPr>
              <a:t>Permet que l'ensemble des énergie soient au service au final d'une m^me raison d'être, forte !</a:t>
            </a:r>
            <a:endParaRPr b="0" lang="fr-FR" sz="24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2400" spc="-1" strike="noStrike">
              <a:latin typeface="Arial"/>
            </a:endParaRPr>
          </a:p>
          <a:p>
            <a:pPr marL="216000" indent="-215640">
              <a:lnSpc>
                <a:spcPct val="90000"/>
              </a:lnSpc>
              <a:spcBef>
                <a:spcPts val="499"/>
              </a:spcBef>
              <a:tabLst>
                <a:tab algn="l" pos="0"/>
              </a:tabLst>
            </a:pPr>
            <a:r>
              <a:rPr b="0" lang="fr-FR" sz="2400" spc="-1" strike="noStrike">
                <a:latin typeface="Arial"/>
              </a:rPr>
              <a:t>Faire de la relation client une relation d'excellence dans l'engagement et la fiabilité</a:t>
            </a:r>
            <a:endParaRPr b="0" lang="fr-FR" sz="2400" spc="-1" strike="noStrike">
              <a:latin typeface="Arial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CustomShape 1"/>
          <p:cNvSpPr/>
          <p:nvPr/>
        </p:nvSpPr>
        <p:spPr>
          <a:xfrm>
            <a:off x="3884760" y="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4CAE6300-639C-4437-B815-89504C34AD46}" type="datetime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11/4/21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92" name="CustomShape 2"/>
          <p:cNvSpPr/>
          <p:nvPr/>
        </p:nvSpPr>
        <p:spPr>
          <a:xfrm>
            <a:off x="3884760" y="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07F9C88-CEFA-45C2-A0C5-2BE74E9B98EB}" type="datetime1">
              <a:rPr b="0" lang="fr-FR" sz="1200" spc="-1" strike="noStrike">
                <a:solidFill>
                  <a:srgbClr val="000000"/>
                </a:solidFill>
                <a:latin typeface="+mn-lt"/>
                <a:ea typeface="+mn-ea"/>
              </a:rPr>
              <a:t>04/11/2021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93" name="CustomShape 3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F64243B7-384B-4B82-921C-944825D94B38}" type="slidenum">
              <a:rPr b="0" lang="fr-FR" sz="1200" spc="-1" strike="noStrike">
                <a:solidFill>
                  <a:srgbClr val="000000"/>
                </a:solidFill>
                <a:latin typeface="Calibri"/>
                <a:ea typeface="Arial Unicode MS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94" name="CustomShape 4"/>
          <p:cNvSpPr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63FC7BBA-5AD1-4B76-8929-607FF72BDCF9}" type="slidenum">
              <a:rPr b="0" lang="en-US" sz="1200" spc="-1" strike="noStrike">
                <a:solidFill>
                  <a:srgbClr val="000000"/>
                </a:solidFill>
                <a:latin typeface="Calibri"/>
                <a:ea typeface="Arial Unicode MS"/>
              </a:rPr>
              <a:t>&lt;numéro&gt;</a:t>
            </a:fld>
            <a:endParaRPr b="0" lang="fr-FR" sz="1200" spc="-1" strike="noStrike">
              <a:latin typeface="Arial"/>
            </a:endParaRPr>
          </a:p>
        </p:txBody>
      </p:sp>
      <p:sp>
        <p:nvSpPr>
          <p:cNvPr id="695" name="PlaceHolder 5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</p:spPr>
      </p:sp>
      <p:sp>
        <p:nvSpPr>
          <p:cNvPr id="696" name="PlaceHolder 6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fr-FR" sz="2000" spc="-1" strike="noStrike">
                <a:latin typeface="Arial"/>
              </a:rPr>
              <a:t>L'unité de travail, on a plus de poste de travail, on découpe en rôle</a:t>
            </a: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endParaRPr b="0" lang="fr-FR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tabLst>
                <a:tab algn="l" pos="0"/>
              </a:tabLst>
            </a:pPr>
            <a:r>
              <a:rPr b="0" lang="fr-FR" sz="2000" spc="-1" strike="noStrike">
                <a:latin typeface="Arial"/>
              </a:rPr>
              <a:t>Rôle</a:t>
            </a:r>
            <a:endParaRPr b="0" lang="fr-FR" sz="2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5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2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7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0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1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3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4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8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5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6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8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9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0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1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9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5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9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0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1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2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9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4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1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19" name="PlaceHolder 3"/>
          <p:cNvSpPr>
            <a:spLocks noGrp="1"/>
          </p:cNvSpPr>
          <p:nvPr>
            <p:ph type="body"/>
          </p:nvPr>
        </p:nvSpPr>
        <p:spPr>
          <a:xfrm>
            <a:off x="439344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0" name="PlaceHolder 4"/>
          <p:cNvSpPr>
            <a:spLocks noGrp="1"/>
          </p:cNvSpPr>
          <p:nvPr>
            <p:ph type="body"/>
          </p:nvPr>
        </p:nvSpPr>
        <p:spPr>
          <a:xfrm>
            <a:off x="7949160" y="182556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2" name="PlaceHolder 6"/>
          <p:cNvSpPr>
            <a:spLocks noGrp="1"/>
          </p:cNvSpPr>
          <p:nvPr>
            <p:ph type="body"/>
          </p:nvPr>
        </p:nvSpPr>
        <p:spPr>
          <a:xfrm>
            <a:off x="439344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3" name="PlaceHolder 7"/>
          <p:cNvSpPr>
            <a:spLocks noGrp="1"/>
          </p:cNvSpPr>
          <p:nvPr>
            <p:ph type="body"/>
          </p:nvPr>
        </p:nvSpPr>
        <p:spPr>
          <a:xfrm>
            <a:off x="7949160" y="4098240"/>
            <a:ext cx="3385800" cy="20750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0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slideLayout" Target="../slideLayouts/slideLayout61.xml"/><Relationship Id="rId3" Type="http://schemas.openxmlformats.org/officeDocument/2006/relationships/slideLayout" Target="../slideLayouts/slideLayout62.xml"/><Relationship Id="rId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5.xml"/><Relationship Id="rId7" Type="http://schemas.openxmlformats.org/officeDocument/2006/relationships/slideLayout" Target="../slideLayouts/slideLayout66.xml"/><Relationship Id="rId8" Type="http://schemas.openxmlformats.org/officeDocument/2006/relationships/slideLayout" Target="../slideLayouts/slideLayout67.xml"/><Relationship Id="rId9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slideLayout" Target="../slideLayouts/slideLayout73.xml"/><Relationship Id="rId3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6.xml"/><Relationship Id="rId6" Type="http://schemas.openxmlformats.org/officeDocument/2006/relationships/slideLayout" Target="../slideLayouts/slideLayout77.xml"/><Relationship Id="rId7" Type="http://schemas.openxmlformats.org/officeDocument/2006/relationships/slideLayout" Target="../slideLayouts/slideLayout78.xml"/><Relationship Id="rId8" Type="http://schemas.openxmlformats.org/officeDocument/2006/relationships/slideLayout" Target="../slideLayouts/slideLayout79.xml"/><Relationship Id="rId9" Type="http://schemas.openxmlformats.org/officeDocument/2006/relationships/slideLayout" Target="../slideLayouts/slideLayout80.xml"/><Relationship Id="rId10" Type="http://schemas.openxmlformats.org/officeDocument/2006/relationships/slideLayout" Target="../slideLayouts/slideLayout81.xml"/><Relationship Id="rId11" Type="http://schemas.openxmlformats.org/officeDocument/2006/relationships/slideLayout" Target="../slideLayouts/slideLayout82.xml"/><Relationship Id="rId12" Type="http://schemas.openxmlformats.org/officeDocument/2006/relationships/slideLayout" Target="../slideLayouts/slideLayout83.xml"/><Relationship Id="rId13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9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3.xml"/><Relationship Id="rId11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5.xml"/><Relationship Id="rId13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9.xml"/><Relationship Id="rId5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102.xml"/><Relationship Id="rId8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06.xml"/><Relationship Id="rId12" Type="http://schemas.openxmlformats.org/officeDocument/2006/relationships/slideLayout" Target="../slideLayouts/slideLayout107.xml"/><Relationship Id="rId13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15440" y="992880"/>
            <a:ext cx="11360520" cy="273636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fr-FR" sz="694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694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/>
          </p:nvPr>
        </p:nvSpPr>
        <p:spPr>
          <a:xfrm>
            <a:off x="11296440" y="6217560"/>
            <a:ext cx="731160" cy="5245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</a:pPr>
            <a:fld id="{427A2401-325F-4643-8F94-20BB85D3364D}" type="slidenum">
              <a:rPr b="0" lang="fr-FR" sz="1340" spc="-1" strike="noStrike">
                <a:solidFill>
                  <a:srgbClr val="595959"/>
                </a:solidFill>
                <a:latin typeface="Arial"/>
              </a:rPr>
              <a:t>&lt;numéro&gt;</a:t>
            </a:fld>
            <a:endParaRPr b="0" lang="fr-FR" sz="134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7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7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7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7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7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7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7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7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15440" y="593280"/>
            <a:ext cx="11360520" cy="763200"/>
          </a:xfrm>
          <a:prstGeom prst="rect">
            <a:avLst/>
          </a:prstGeom>
        </p:spPr>
        <p:txBody>
          <a:bodyPr tIns="91440" bIns="91440">
            <a:normAutofit/>
          </a:bodyPr>
          <a:p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Cliquez pour éditer le format du texte-titre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15440" y="1536480"/>
            <a:ext cx="11360520" cy="455472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Cliquez pour éditer le format du plan de texte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Second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Cinquième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Sixième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Septième niveau de plan</a:t>
            </a:r>
            <a:endParaRPr b="0" lang="fr-F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sldNum"/>
          </p:nvPr>
        </p:nvSpPr>
        <p:spPr>
          <a:xfrm>
            <a:off x="11296440" y="6217560"/>
            <a:ext cx="731160" cy="5245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</a:pPr>
            <a:fld id="{096DD30F-3046-46C8-B9C8-EC918207301C}" type="slidenum">
              <a:rPr b="0" lang="fr-FR" sz="1340" spc="-1" strike="noStrike">
                <a:solidFill>
                  <a:srgbClr val="595959"/>
                </a:solidFill>
                <a:latin typeface="Arial"/>
              </a:rPr>
              <a:t>&lt;numéro&gt;</a:t>
            </a:fld>
            <a:endParaRPr b="0" lang="fr-FR" sz="134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>
            <a:noAutofit/>
          </a:bodyPr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modifier les styles du texte du masque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6858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400" spc="-1" strike="noStrike">
                <a:solidFill>
                  <a:srgbClr val="000000"/>
                </a:solidFill>
                <a:latin typeface="Calibri"/>
              </a:rPr>
              <a:t>Deuxième niveau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Troisième niveau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Cinquième niveau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606A0268-5E9F-4E89-8EFA-CE3C57B0C4C3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04/11/2021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01E77AF8-50FD-4F49-8A8B-6CC6868F967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>
            <a:noAutofit/>
          </a:bodyPr>
          <a:p>
            <a:pPr>
              <a:lnSpc>
                <a:spcPct val="90000"/>
              </a:lnSpc>
            </a:pPr>
            <a:r>
              <a:rPr b="0" lang="fr-FR" sz="6000" spc="-1" strike="noStrike">
                <a:solidFill>
                  <a:srgbClr val="000000"/>
                </a:solidFill>
                <a:latin typeface="Calibri Light"/>
              </a:rPr>
              <a:t>Modifiez le style du titre</a:t>
            </a:r>
            <a:endParaRPr b="0" lang="fr-FR" sz="6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>
            <a:noAutofit/>
          </a:bodyPr>
          <a:p>
            <a:pPr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2400" spc="-1" strike="noStrike">
                <a:solidFill>
                  <a:srgbClr val="8b8b8b"/>
                </a:solidFill>
                <a:latin typeface="Calibri"/>
              </a:rPr>
              <a:t>Cliquez pour modifier les styles du texte du masque</a:t>
            </a:r>
            <a:endParaRPr b="0" lang="fr-F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055A819-2E13-46DD-B86E-29020B7D30E3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04/11/2021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2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2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94DCFED3-AB6B-493D-8481-B33473D6F734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1911AA74-F98C-4CCA-A237-E4DE11731659}" type="datetime1">
              <a:rPr b="0" lang="fr-FR" sz="1200" spc="-1" strike="noStrike">
                <a:solidFill>
                  <a:srgbClr val="8b8b8b"/>
                </a:solidFill>
                <a:latin typeface="Calibri"/>
              </a:rPr>
              <a:t>04/11/2021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ftr"/>
          </p:nvPr>
        </p:nvSpPr>
        <p:spPr>
          <a:xfrm>
            <a:off x="403812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sldNum"/>
          </p:nvPr>
        </p:nvSpPr>
        <p:spPr>
          <a:xfrm>
            <a:off x="861012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DF6C690B-A5D7-4677-B2AD-1EC45A47C92F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Cli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qu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ez 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po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ur 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édi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ter 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le 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for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ma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t 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du 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tex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te-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titr</a:t>
            </a:r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ftr"/>
          </p:nvPr>
        </p:nvSpPr>
        <p:spPr>
          <a:xfrm>
            <a:off x="4038120" y="6356520"/>
            <a:ext cx="411408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sldNum"/>
          </p:nvPr>
        </p:nvSpPr>
        <p:spPr>
          <a:xfrm>
            <a:off x="861012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  <a:tabLst>
                <a:tab algn="l" pos="0"/>
              </a:tabLst>
            </a:pPr>
            <a:fld id="{C5A79539-00A3-42C9-B643-1995CB6D49AB}" type="slidenum">
              <a:rPr b="0" lang="fr-FR" sz="1200" spc="-1" strike="noStrike">
                <a:solidFill>
                  <a:srgbClr val="b0b0b0"/>
                </a:solidFill>
                <a:latin typeface="Calibri"/>
                <a:ea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  <p:sldLayoutId id="2147483725" r:id="rId13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C9549F64-A126-495F-83A6-B599080DCC13}" type="datetime1">
              <a:rPr b="0" lang="fr-FR" sz="1200" spc="-1" strike="noStrike">
                <a:solidFill>
                  <a:srgbClr val="8b8b8b"/>
                </a:solidFill>
                <a:latin typeface="Calibri"/>
              </a:rPr>
              <a:t>04/11/2021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ftr"/>
          </p:nvPr>
        </p:nvSpPr>
        <p:spPr>
          <a:xfrm>
            <a:off x="403812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sldNum"/>
          </p:nvPr>
        </p:nvSpPr>
        <p:spPr>
          <a:xfrm>
            <a:off x="861012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B5F403D1-1F27-497D-BD5C-8B00984AC550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1720" cy="1144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4400" spc="-1" strike="noStrike">
                <a:solidFill>
                  <a:srgbClr val="000000"/>
                </a:solidFill>
                <a:latin typeface="Calibri"/>
              </a:rPr>
              <a:t>Cliquez pour éditer le format du texte-titre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body"/>
          </p:nvPr>
        </p:nvSpPr>
        <p:spPr>
          <a:xfrm>
            <a:off x="3909960" y="2105640"/>
            <a:ext cx="1895400" cy="1893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Drag  Your Picture Here</a:t>
            </a:r>
            <a:endParaRPr b="0" lang="fr-FR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4" name="PlaceHolder 2"/>
          <p:cNvSpPr>
            <a:spLocks noGrp="1"/>
          </p:cNvSpPr>
          <p:nvPr>
            <p:ph type="body"/>
          </p:nvPr>
        </p:nvSpPr>
        <p:spPr>
          <a:xfrm>
            <a:off x="6428520" y="2105640"/>
            <a:ext cx="1895400" cy="1893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Drag  Your Picture Here</a:t>
            </a:r>
            <a:endParaRPr b="0" lang="fr-FR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5" name="PlaceHolder 3"/>
          <p:cNvSpPr>
            <a:spLocks noGrp="1"/>
          </p:cNvSpPr>
          <p:nvPr>
            <p:ph type="body"/>
          </p:nvPr>
        </p:nvSpPr>
        <p:spPr>
          <a:xfrm>
            <a:off x="8928360" y="2105640"/>
            <a:ext cx="1895400" cy="1893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Drag  Your Picture Here</a:t>
            </a:r>
            <a:endParaRPr b="0" lang="fr-FR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6" name="PlaceHolder 4"/>
          <p:cNvSpPr>
            <a:spLocks noGrp="1"/>
          </p:cNvSpPr>
          <p:nvPr>
            <p:ph type="body"/>
          </p:nvPr>
        </p:nvSpPr>
        <p:spPr>
          <a:xfrm>
            <a:off x="1392480" y="2105640"/>
            <a:ext cx="1895400" cy="1893600"/>
          </a:xfrm>
          <a:prstGeom prst="rect">
            <a:avLst/>
          </a:prstGeom>
        </p:spPr>
        <p:txBody>
          <a:bodyPr lIns="90000" rIns="90000" tIns="45000" bIns="45000">
            <a:noAutofit/>
          </a:bodyPr>
          <a:p>
            <a:pPr>
              <a:lnSpc>
                <a:spcPct val="130000"/>
              </a:lnSpc>
              <a:tabLst>
                <a:tab algn="l" pos="0"/>
              </a:tabLst>
            </a:pPr>
            <a:r>
              <a:rPr b="0" lang="en-US" sz="1200" spc="-1" strike="noStrike">
                <a:solidFill>
                  <a:srgbClr val="000000"/>
                </a:solidFill>
                <a:latin typeface="Calibri"/>
              </a:rPr>
              <a:t>Drag  Your Picture Here</a:t>
            </a:r>
            <a:endParaRPr b="0" lang="fr-FR" sz="1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7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Cliquez pour éditer le format du texte-titre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  <p:sldLayoutId id="2147483751" r:id="rId13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2EFC73E4-8662-49BB-8226-4A256A832BAE}" type="datetime">
              <a:rPr b="0" lang="fr-FR" sz="1200" spc="-1" strike="noStrike">
                <a:solidFill>
                  <a:srgbClr val="8b8b8b"/>
                </a:solidFill>
                <a:latin typeface="Calibri"/>
              </a:rPr>
              <a:t>04/11/2021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25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326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86017DD1-A31C-4036-9D0C-DB4DFD8194C6}" type="slidenum">
              <a:rPr b="0" lang="fr-FR" sz="1200" spc="-1" strike="noStrike">
                <a:solidFill>
                  <a:srgbClr val="8b8b8b"/>
                </a:solidFill>
                <a:latin typeface="Calibri"/>
              </a:rPr>
              <a:t>&lt;numéro&gt;</a:t>
            </a:fld>
            <a:endParaRPr b="0" lang="fr-FR" sz="1200" spc="-1" strike="noStrike">
              <a:latin typeface="Times New Roman"/>
            </a:endParaRPr>
          </a:p>
        </p:txBody>
      </p:sp>
      <p:sp>
        <p:nvSpPr>
          <p:cNvPr id="32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Clique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z pour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éditer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le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forma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 du 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texte-</a:t>
            </a: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titre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800" spc="-1" strike="noStrike">
                <a:solidFill>
                  <a:srgbClr val="000000"/>
                </a:solidFill>
                <a:latin typeface="Calibri"/>
              </a:rPr>
              <a:t>Cliquez pour éditer le format du plan de texte</a:t>
            </a:r>
            <a:endParaRPr b="0" lang="fr-FR" sz="2800" spc="-1" strike="noStrike">
              <a:solidFill>
                <a:srgbClr val="000000"/>
              </a:solidFill>
              <a:latin typeface="Calibri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Second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Troisième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fr-FR" sz="1800" spc="-1" strike="noStrike">
                <a:solidFill>
                  <a:srgbClr val="000000"/>
                </a:solidFill>
                <a:latin typeface="Calibri"/>
              </a:rPr>
              <a:t>Quatrième niveau de plan</a:t>
            </a:r>
            <a:endParaRPr b="0" lang="fr-FR" sz="1800" spc="-1" strike="noStrike">
              <a:solidFill>
                <a:srgbClr val="000000"/>
              </a:solidFill>
              <a:latin typeface="Calibri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Cinquième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Sixième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fr-FR" sz="2000" spc="-1" strike="noStrike">
                <a:solidFill>
                  <a:srgbClr val="000000"/>
                </a:solidFill>
                <a:latin typeface="Calibri"/>
              </a:rPr>
              <a:t>Septième niveau de plan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  <p:sldLayoutId id="2147483764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jpeg"/><Relationship Id="rId9" Type="http://schemas.openxmlformats.org/officeDocument/2006/relationships/image" Target="../media/image9.jpeg"/><Relationship Id="rId10" Type="http://schemas.openxmlformats.org/officeDocument/2006/relationships/image" Target="../media/image10.jpeg"/><Relationship Id="rId11" Type="http://schemas.openxmlformats.org/officeDocument/2006/relationships/image" Target="../media/image11.jpeg"/><Relationship Id="rId12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85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microsoft.com/office/2007/relationships/hdphoto" Target="../media/hdphoto1.wdp"/><Relationship Id="rId3" Type="http://schemas.openxmlformats.org/officeDocument/2006/relationships/slideLayout" Target="../slideLayouts/slideLayout25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2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jpe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0" Type="http://schemas.openxmlformats.org/officeDocument/2006/relationships/image" Target="../media/image21.png"/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image" Target="../media/image24.png"/><Relationship Id="rId14" Type="http://schemas.openxmlformats.org/officeDocument/2006/relationships/image" Target="../media/image25.png"/><Relationship Id="rId15" Type="http://schemas.openxmlformats.org/officeDocument/2006/relationships/image" Target="../media/image26.png"/><Relationship Id="rId16" Type="http://schemas.openxmlformats.org/officeDocument/2006/relationships/image" Target="../media/image27.png"/><Relationship Id="rId17" Type="http://schemas.openxmlformats.org/officeDocument/2006/relationships/image" Target="../media/image28.png"/><Relationship Id="rId18" Type="http://schemas.openxmlformats.org/officeDocument/2006/relationships/image" Target="../media/image29.png"/><Relationship Id="rId19" Type="http://schemas.openxmlformats.org/officeDocument/2006/relationships/image" Target="../media/image30.jpeg"/><Relationship Id="rId20" Type="http://schemas.openxmlformats.org/officeDocument/2006/relationships/image" Target="../media/image31.png"/><Relationship Id="rId21" Type="http://schemas.openxmlformats.org/officeDocument/2006/relationships/slideLayout" Target="../slideLayouts/slideLayout1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25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9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image" Target="../media/image35.png"/><Relationship Id="rId4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slideLayout" Target="../slideLayouts/slideLayout61.xml"/><Relationship Id="rId7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image" Target="../media/image42.png"/><Relationship Id="rId3" Type="http://schemas.openxmlformats.org/officeDocument/2006/relationships/image" Target="../media/image43.gif"/><Relationship Id="rId4" Type="http://schemas.openxmlformats.org/officeDocument/2006/relationships/image" Target="../media/image44.png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7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97a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54;p13" descr=""/>
          <p:cNvPicPr/>
          <p:nvPr/>
        </p:nvPicPr>
        <p:blipFill>
          <a:blip r:embed="rId1"/>
          <a:stretch/>
        </p:blipFill>
        <p:spPr>
          <a:xfrm>
            <a:off x="0" y="431640"/>
            <a:ext cx="12191760" cy="6095520"/>
          </a:xfrm>
          <a:prstGeom prst="rect">
            <a:avLst/>
          </a:prstGeom>
          <a:ln>
            <a:noFill/>
          </a:ln>
        </p:spPr>
      </p:pic>
      <p:sp>
        <p:nvSpPr>
          <p:cNvPr id="372" name="CustomShape 1"/>
          <p:cNvSpPr/>
          <p:nvPr/>
        </p:nvSpPr>
        <p:spPr>
          <a:xfrm>
            <a:off x="9820800" y="4097520"/>
            <a:ext cx="1342800" cy="1096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1" i="1" lang="fr-FR" sz="1870" spc="-1" strike="noStrike">
                <a:solidFill>
                  <a:srgbClr val="ffffff"/>
                </a:solidFill>
                <a:latin typeface="Arial"/>
              </a:rPr>
              <a:t>INSÉRER</a:t>
            </a:r>
            <a:endParaRPr b="0" lang="fr-FR" sz="187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i="1" lang="fr-FR" sz="1870" spc="-1" strike="noStrike">
                <a:solidFill>
                  <a:srgbClr val="ffffff"/>
                </a:solidFill>
                <a:latin typeface="Arial"/>
              </a:rPr>
              <a:t> </a:t>
            </a:r>
            <a:r>
              <a:rPr b="1" i="1" lang="fr-FR" sz="1870" spc="-1" strike="noStrike">
                <a:solidFill>
                  <a:srgbClr val="ffffff"/>
                </a:solidFill>
                <a:latin typeface="Arial"/>
              </a:rPr>
              <a:t>LA PHOTO</a:t>
            </a:r>
            <a:endParaRPr b="0" lang="fr-FR" sz="1870" spc="-1" strike="noStrike">
              <a:latin typeface="Arial"/>
            </a:endParaRPr>
          </a:p>
        </p:txBody>
      </p:sp>
      <p:sp>
        <p:nvSpPr>
          <p:cNvPr id="373" name="CustomShape 2"/>
          <p:cNvSpPr/>
          <p:nvPr/>
        </p:nvSpPr>
        <p:spPr>
          <a:xfrm>
            <a:off x="6985440" y="3162240"/>
            <a:ext cx="3632040" cy="58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1" i="1" lang="fr-FR" sz="2270" spc="-1" strike="noStrike">
                <a:solidFill>
                  <a:srgbClr val="0097a7"/>
                </a:solidFill>
                <a:latin typeface="Arial"/>
              </a:rPr>
              <a:t>Jeudi 4 nov, 12h-13h</a:t>
            </a:r>
            <a:endParaRPr b="0" lang="fr-FR" sz="2270" spc="-1" strike="noStrike">
              <a:latin typeface="Arial"/>
            </a:endParaRPr>
          </a:p>
        </p:txBody>
      </p:sp>
      <p:sp>
        <p:nvSpPr>
          <p:cNvPr id="374" name="CustomShape 3"/>
          <p:cNvSpPr/>
          <p:nvPr/>
        </p:nvSpPr>
        <p:spPr>
          <a:xfrm>
            <a:off x="6985440" y="3710880"/>
            <a:ext cx="3632040" cy="56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1" i="1" lang="fr-FR" sz="2140" spc="-1" strike="noStrike">
                <a:solidFill>
                  <a:srgbClr val="0097a7"/>
                </a:solidFill>
                <a:latin typeface="Arial"/>
              </a:rPr>
              <a:t> </a:t>
            </a:r>
            <a:r>
              <a:rPr b="1" i="1" lang="fr-FR" sz="2140" spc="-1" strike="noStrike">
                <a:solidFill>
                  <a:srgbClr val="0097a7"/>
                </a:solidFill>
                <a:latin typeface="Arial"/>
              </a:rPr>
              <a:t>HolaScrum</a:t>
            </a:r>
            <a:endParaRPr b="0" lang="fr-FR" sz="2140" spc="-1" strike="noStrike">
              <a:latin typeface="Arial"/>
            </a:endParaRPr>
          </a:p>
        </p:txBody>
      </p:sp>
      <p:sp>
        <p:nvSpPr>
          <p:cNvPr id="375" name="CustomShape 4"/>
          <p:cNvSpPr/>
          <p:nvPr/>
        </p:nvSpPr>
        <p:spPr>
          <a:xfrm>
            <a:off x="6095880" y="4259520"/>
            <a:ext cx="3632040" cy="15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122040" rIns="122040" tIns="122040" bIns="122040">
            <a:spAutoFit/>
          </a:bodyPr>
          <a:p>
            <a:pPr>
              <a:lnSpc>
                <a:spcPct val="100000"/>
              </a:lnSpc>
            </a:pPr>
            <a:r>
              <a:rPr b="0" i="1" lang="fr-FR" sz="2140" spc="-1" strike="noStrike">
                <a:solidFill>
                  <a:srgbClr val="0097a7"/>
                </a:solidFill>
                <a:latin typeface="Arial"/>
              </a:rPr>
              <a:t>Venez découvrir le retour d'expérience du maillage des approches scrum et holacracy® chez Toovalu</a:t>
            </a:r>
            <a:endParaRPr b="0" lang="fr-FR" sz="2140" spc="-1" strike="noStrike">
              <a:latin typeface="Arial"/>
            </a:endParaRPr>
          </a:p>
        </p:txBody>
      </p:sp>
      <p:pic>
        <p:nvPicPr>
          <p:cNvPr id="376" name="Picture 4" descr="LENY BERNARD"/>
          <p:cNvPicPr/>
          <p:nvPr/>
        </p:nvPicPr>
        <p:blipFill>
          <a:blip r:embed="rId2"/>
          <a:srcRect l="7721" t="3906" r="2196" b="12677"/>
          <a:stretch/>
        </p:blipFill>
        <p:spPr>
          <a:xfrm>
            <a:off x="10617840" y="3804120"/>
            <a:ext cx="844200" cy="893160"/>
          </a:xfrm>
          <a:prstGeom prst="rect">
            <a:avLst/>
          </a:prstGeom>
          <a:ln>
            <a:noFill/>
          </a:ln>
        </p:spPr>
      </p:pic>
      <p:pic>
        <p:nvPicPr>
          <p:cNvPr id="377" name="Picture 6" descr="Photo de profil de Hortense Mahon"/>
          <p:cNvPicPr/>
          <p:nvPr/>
        </p:nvPicPr>
        <p:blipFill>
          <a:blip r:embed="rId3"/>
          <a:srcRect l="3927" t="91" r="6088" b="4062"/>
          <a:stretch/>
        </p:blipFill>
        <p:spPr>
          <a:xfrm>
            <a:off x="9754560" y="3789720"/>
            <a:ext cx="865800" cy="921960"/>
          </a:xfrm>
          <a:prstGeom prst="rect">
            <a:avLst/>
          </a:prstGeom>
          <a:ln>
            <a:noFill/>
          </a:ln>
        </p:spPr>
      </p:pic>
      <p:pic>
        <p:nvPicPr>
          <p:cNvPr id="378" name="Picture 8" descr="Photo de profil de Veronique Lanselle"/>
          <p:cNvPicPr/>
          <p:nvPr/>
        </p:nvPicPr>
        <p:blipFill>
          <a:blip r:embed="rId4"/>
          <a:srcRect l="16412" t="14041" r="20929" b="23475"/>
          <a:stretch/>
        </p:blipFill>
        <p:spPr>
          <a:xfrm>
            <a:off x="9754560" y="4699440"/>
            <a:ext cx="874440" cy="872280"/>
          </a:xfrm>
          <a:prstGeom prst="rect">
            <a:avLst/>
          </a:prstGeom>
          <a:ln>
            <a:noFill/>
          </a:ln>
        </p:spPr>
      </p:pic>
      <p:pic>
        <p:nvPicPr>
          <p:cNvPr id="379" name="Image 3" descr="Une image contenant personne, foule&#10;&#10;Description générée automatiquement"/>
          <p:cNvPicPr/>
          <p:nvPr/>
        </p:nvPicPr>
        <p:blipFill>
          <a:blip r:embed="rId5"/>
          <a:srcRect l="17532" t="1716" r="13127" b="15142"/>
          <a:stretch/>
        </p:blipFill>
        <p:spPr>
          <a:xfrm>
            <a:off x="10620720" y="4697640"/>
            <a:ext cx="838440" cy="874080"/>
          </a:xfrm>
          <a:prstGeom prst="rect">
            <a:avLst/>
          </a:prstGeom>
          <a:ln>
            <a:noFill/>
          </a:ln>
        </p:spPr>
      </p:pic>
      <p:sp>
        <p:nvSpPr>
          <p:cNvPr id="380" name="CustomShape 5"/>
          <p:cNvSpPr/>
          <p:nvPr/>
        </p:nvSpPr>
        <p:spPr>
          <a:xfrm>
            <a:off x="88920" y="4971960"/>
            <a:ext cx="2587680" cy="761400"/>
          </a:xfrm>
          <a:prstGeom prst="rect">
            <a:avLst/>
          </a:prstGeom>
          <a:solidFill>
            <a:srgbClr val="abc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81" name="Group 6"/>
          <p:cNvGrpSpPr/>
          <p:nvPr/>
        </p:nvGrpSpPr>
        <p:grpSpPr>
          <a:xfrm>
            <a:off x="243720" y="5380560"/>
            <a:ext cx="3899520" cy="875520"/>
            <a:chOff x="243720" y="5380560"/>
            <a:chExt cx="3899520" cy="875520"/>
          </a:xfrm>
        </p:grpSpPr>
        <p:sp>
          <p:nvSpPr>
            <p:cNvPr id="382" name="CustomShape 7"/>
            <p:cNvSpPr/>
            <p:nvPr/>
          </p:nvSpPr>
          <p:spPr>
            <a:xfrm>
              <a:off x="243720" y="5399280"/>
              <a:ext cx="3899520" cy="838440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pic>
          <p:nvPicPr>
            <p:cNvPr id="383" name="Picture 2" descr="toovalu – Toovalu"/>
            <p:cNvPicPr/>
            <p:nvPr/>
          </p:nvPicPr>
          <p:blipFill>
            <a:blip r:embed="rId6"/>
            <a:stretch/>
          </p:blipFill>
          <p:spPr>
            <a:xfrm>
              <a:off x="500040" y="5628600"/>
              <a:ext cx="1891440" cy="3798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384" name="Image 12" descr=""/>
            <p:cNvPicPr/>
            <p:nvPr/>
          </p:nvPicPr>
          <p:blipFill>
            <a:blip r:embed="rId7"/>
            <a:stretch/>
          </p:blipFill>
          <p:spPr>
            <a:xfrm>
              <a:off x="2379600" y="5380560"/>
              <a:ext cx="1751400" cy="875520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85" name="CustomShape 8"/>
          <p:cNvSpPr/>
          <p:nvPr/>
        </p:nvSpPr>
        <p:spPr>
          <a:xfrm>
            <a:off x="4402440" y="2035440"/>
            <a:ext cx="8408520" cy="4845240"/>
          </a:xfrm>
          <a:custGeom>
            <a:avLst/>
            <a:gdLst/>
            <a:ahLst/>
            <a:rect l="l" t="t" r="r" b="b"/>
            <a:pathLst>
              <a:path w="8408986" h="4845459">
                <a:moveTo>
                  <a:pt x="4204493" y="0"/>
                </a:moveTo>
                <a:cubicBezTo>
                  <a:pt x="6526570" y="0"/>
                  <a:pt x="8408986" y="1773035"/>
                  <a:pt x="8408986" y="3960184"/>
                </a:cubicBezTo>
                <a:cubicBezTo>
                  <a:pt x="8408986" y="4233577"/>
                  <a:pt x="8379573" y="4500500"/>
                  <a:pt x="8323566" y="4758299"/>
                </a:cubicBezTo>
                <a:lnTo>
                  <a:pt x="8302208" y="4845459"/>
                </a:lnTo>
                <a:lnTo>
                  <a:pt x="106778" y="4845459"/>
                </a:lnTo>
                <a:lnTo>
                  <a:pt x="85420" y="4758299"/>
                </a:lnTo>
                <a:cubicBezTo>
                  <a:pt x="29413" y="4500500"/>
                  <a:pt x="0" y="4233577"/>
                  <a:pt x="0" y="3960184"/>
                </a:cubicBezTo>
                <a:cubicBezTo>
                  <a:pt x="0" y="1773035"/>
                  <a:pt x="1882416" y="0"/>
                  <a:pt x="4204493" y="0"/>
                </a:cubicBezTo>
                <a:close/>
              </a:path>
            </a:pathLst>
          </a:custGeom>
          <a:solidFill>
            <a:srgbClr val="bdb2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386" name="Group 9"/>
          <p:cNvGrpSpPr/>
          <p:nvPr/>
        </p:nvGrpSpPr>
        <p:grpSpPr>
          <a:xfrm>
            <a:off x="8114400" y="3877920"/>
            <a:ext cx="3621240" cy="2828160"/>
            <a:chOff x="8114400" y="3877920"/>
            <a:chExt cx="3621240" cy="2828160"/>
          </a:xfrm>
        </p:grpSpPr>
        <p:sp>
          <p:nvSpPr>
            <p:cNvPr id="387" name="CustomShape 10"/>
            <p:cNvSpPr/>
            <p:nvPr/>
          </p:nvSpPr>
          <p:spPr>
            <a:xfrm>
              <a:off x="10314000" y="3902040"/>
              <a:ext cx="1421640" cy="1504080"/>
            </a:xfrm>
            <a:prstGeom prst="ellipse">
              <a:avLst/>
            </a:prstGeom>
            <a:blipFill rotWithShape="0">
              <a:blip r:embed="rId8"/>
              <a:stretch>
                <a:fillRect l="7721" t="3905" r="2195" b="12677"/>
              </a:stretch>
            </a:blipFill>
            <a:ln w="63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11"/>
            <p:cNvSpPr/>
            <p:nvPr/>
          </p:nvSpPr>
          <p:spPr>
            <a:xfrm>
              <a:off x="8841240" y="3877920"/>
              <a:ext cx="1458000" cy="1553040"/>
            </a:xfrm>
            <a:prstGeom prst="ellipse">
              <a:avLst/>
            </a:prstGeom>
            <a:blipFill rotWithShape="0">
              <a:blip r:embed="rId9"/>
              <a:stretch>
                <a:fillRect l="103892" t="2395" r="161077" b="107485"/>
              </a:stretch>
            </a:blipFill>
            <a:ln w="63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12"/>
            <p:cNvSpPr/>
            <p:nvPr/>
          </p:nvSpPr>
          <p:spPr>
            <a:xfrm>
              <a:off x="8114400" y="5235480"/>
              <a:ext cx="1473120" cy="1468800"/>
            </a:xfrm>
            <a:prstGeom prst="ellipse">
              <a:avLst/>
            </a:prstGeom>
            <a:blipFill rotWithShape="0">
              <a:blip r:embed="rId10"/>
              <a:stretch>
                <a:fillRect l="434250" t="371500" r="553750" b="621125"/>
              </a:stretch>
            </a:blipFill>
            <a:ln w="63360"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13"/>
            <p:cNvSpPr/>
            <p:nvPr/>
          </p:nvSpPr>
          <p:spPr>
            <a:xfrm>
              <a:off x="9583920" y="5234040"/>
              <a:ext cx="1411920" cy="1472040"/>
            </a:xfrm>
            <a:prstGeom prst="ellipse">
              <a:avLst/>
            </a:prstGeom>
            <a:blipFill rotWithShape="0">
              <a:blip r:embed="rId11"/>
              <a:stretch>
                <a:fillRect l="17532" t="1716" r="13127" b="15142"/>
              </a:stretch>
            </a:blipFill>
            <a:ln w="63360"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1" name="CustomShape 14"/>
          <p:cNvSpPr/>
          <p:nvPr/>
        </p:nvSpPr>
        <p:spPr>
          <a:xfrm>
            <a:off x="10239480" y="6343920"/>
            <a:ext cx="1058040" cy="44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 fontScale="69000"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</a:rPr>
              <a:t>Irène Doan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92" name="CustomShape 15"/>
          <p:cNvSpPr/>
          <p:nvPr/>
        </p:nvSpPr>
        <p:spPr>
          <a:xfrm>
            <a:off x="7568640" y="6304320"/>
            <a:ext cx="1159920" cy="5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</a:rPr>
              <a:t>Véronique Lanselle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93" name="CustomShape 16"/>
          <p:cNvSpPr/>
          <p:nvPr/>
        </p:nvSpPr>
        <p:spPr>
          <a:xfrm>
            <a:off x="7701120" y="3972960"/>
            <a:ext cx="2078640" cy="5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</a:rPr>
              <a:t>Hortense 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</a:rPr>
              <a:t>Mahon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94" name="CustomShape 17"/>
          <p:cNvSpPr/>
          <p:nvPr/>
        </p:nvSpPr>
        <p:spPr>
          <a:xfrm>
            <a:off x="10474560" y="4951800"/>
            <a:ext cx="2078640" cy="56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</a:rPr>
              <a:t>Lény </a:t>
            </a:r>
            <a:endParaRPr b="0" lang="fr-FR" sz="1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"/>
              </a:rPr>
              <a:t>Bernard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395" name="CustomShape 18"/>
          <p:cNvSpPr/>
          <p:nvPr/>
        </p:nvSpPr>
        <p:spPr>
          <a:xfrm>
            <a:off x="5000040" y="2271240"/>
            <a:ext cx="5823720" cy="127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fr-FR" sz="7200" spc="-1" strike="noStrike">
                <a:solidFill>
                  <a:srgbClr val="0097a7"/>
                </a:solidFill>
                <a:latin typeface="Arial"/>
              </a:rPr>
              <a:t>#HolaScrum</a:t>
            </a:r>
            <a:endParaRPr b="0" lang="fr-FR" sz="7200" spc="-1" strike="noStrike">
              <a:latin typeface="Arial"/>
            </a:endParaRPr>
          </a:p>
        </p:txBody>
      </p:sp>
      <p:sp>
        <p:nvSpPr>
          <p:cNvPr id="396" name="CustomShape 19"/>
          <p:cNvSpPr/>
          <p:nvPr/>
        </p:nvSpPr>
        <p:spPr>
          <a:xfrm>
            <a:off x="4549320" y="3564360"/>
            <a:ext cx="3293280" cy="3293280"/>
          </a:xfrm>
          <a:prstGeom prst="ellipse">
            <a:avLst/>
          </a:prstGeom>
          <a:solidFill>
            <a:srgbClr val="fffff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97" name="CustomShape 20"/>
          <p:cNvSpPr/>
          <p:nvPr/>
        </p:nvSpPr>
        <p:spPr>
          <a:xfrm>
            <a:off x="4614120" y="4242600"/>
            <a:ext cx="3164040" cy="2921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algn="ctr">
              <a:lnSpc>
                <a:spcPct val="100000"/>
              </a:lnSpc>
            </a:pPr>
            <a:r>
              <a:rPr b="0" lang="fr-FR" sz="3200" spc="-1" strike="noStrike">
                <a:solidFill>
                  <a:srgbClr val="0097a7"/>
                </a:solidFill>
                <a:latin typeface="Arial Nova Cond"/>
              </a:rPr>
              <a:t>REX maillage entre l’Holacratie et Scrum chez Toovalu </a:t>
            </a:r>
            <a:endParaRPr b="0" lang="fr-FR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CustomShape 1"/>
          <p:cNvSpPr/>
          <p:nvPr/>
        </p:nvSpPr>
        <p:spPr>
          <a:xfrm>
            <a:off x="6696360" y="1455120"/>
            <a:ext cx="5399640" cy="539964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93" name="CustomShape 2"/>
          <p:cNvSpPr/>
          <p:nvPr/>
        </p:nvSpPr>
        <p:spPr>
          <a:xfrm>
            <a:off x="2178720" y="202680"/>
            <a:ext cx="6881760" cy="109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spAutoFit/>
          </a:bodyPr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Que devient le management </a:t>
            </a:r>
            <a:endParaRPr b="0" lang="fr-FR" sz="36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dans ce type de gouvernance ?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494" name="CustomShape 3"/>
          <p:cNvSpPr/>
          <p:nvPr/>
        </p:nvSpPr>
        <p:spPr>
          <a:xfrm>
            <a:off x="7076880" y="3578760"/>
            <a:ext cx="2879640" cy="28796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495" name="CustomShape 4"/>
          <p:cNvSpPr/>
          <p:nvPr/>
        </p:nvSpPr>
        <p:spPr>
          <a:xfrm>
            <a:off x="8937720" y="548208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6" name="CustomShape 5"/>
          <p:cNvSpPr/>
          <p:nvPr/>
        </p:nvSpPr>
        <p:spPr>
          <a:xfrm>
            <a:off x="7954920" y="487296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7" name="CustomShape 6"/>
          <p:cNvSpPr/>
          <p:nvPr/>
        </p:nvSpPr>
        <p:spPr>
          <a:xfrm>
            <a:off x="8880480" y="479304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8" name="CustomShape 7"/>
          <p:cNvSpPr/>
          <p:nvPr/>
        </p:nvSpPr>
        <p:spPr>
          <a:xfrm>
            <a:off x="8353080" y="541512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9" name="CustomShape 8"/>
          <p:cNvSpPr/>
          <p:nvPr/>
        </p:nvSpPr>
        <p:spPr>
          <a:xfrm>
            <a:off x="7804440" y="548640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0" name="CustomShape 9"/>
          <p:cNvSpPr/>
          <p:nvPr/>
        </p:nvSpPr>
        <p:spPr>
          <a:xfrm>
            <a:off x="8022600" y="3599280"/>
            <a:ext cx="518040" cy="51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1" name="CustomShape 10"/>
          <p:cNvSpPr/>
          <p:nvPr/>
        </p:nvSpPr>
        <p:spPr>
          <a:xfrm>
            <a:off x="8820720" y="3715200"/>
            <a:ext cx="518040" cy="516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2" name="CustomShape 11"/>
          <p:cNvSpPr/>
          <p:nvPr/>
        </p:nvSpPr>
        <p:spPr>
          <a:xfrm>
            <a:off x="9260640" y="1567800"/>
            <a:ext cx="1551240" cy="15512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503" name="CustomShape 12"/>
          <p:cNvSpPr/>
          <p:nvPr/>
        </p:nvSpPr>
        <p:spPr>
          <a:xfrm>
            <a:off x="10022760" y="3524040"/>
            <a:ext cx="1930320" cy="203544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r>
              <a:rPr b="0" lang="fr-FR" sz="1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1000" spc="-1" strike="noStrike">
              <a:latin typeface="Arial"/>
            </a:endParaRPr>
          </a:p>
        </p:txBody>
      </p:sp>
      <p:sp>
        <p:nvSpPr>
          <p:cNvPr id="504" name="CustomShape 13"/>
          <p:cNvSpPr/>
          <p:nvPr/>
        </p:nvSpPr>
        <p:spPr>
          <a:xfrm flipV="1">
            <a:off x="9077040" y="2991600"/>
            <a:ext cx="122040" cy="996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5" name="CustomShape 14"/>
          <p:cNvSpPr/>
          <p:nvPr/>
        </p:nvSpPr>
        <p:spPr>
          <a:xfrm>
            <a:off x="8274240" y="3822120"/>
            <a:ext cx="179640" cy="1041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6" name="CustomShape 15"/>
          <p:cNvSpPr/>
          <p:nvPr/>
        </p:nvSpPr>
        <p:spPr>
          <a:xfrm>
            <a:off x="3894480" y="2545560"/>
            <a:ext cx="2178360" cy="133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@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1</a:t>
            </a:r>
            <a:r>
              <a:rPr b="0" lang="fr-FR" sz="1800" spc="-1" strike="noStrike" baseline="30000">
                <a:solidFill>
                  <a:srgbClr val="000000"/>
                </a:solidFill>
                <a:latin typeface="Arial"/>
              </a:rPr>
              <a:t>er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lien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fr-FR" sz="12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i="1" lang="fr-FR" sz="1200" spc="-1" strike="noStrike">
                <a:solidFill>
                  <a:srgbClr val="000000"/>
                </a:solidFill>
                <a:latin typeface="Arial"/>
              </a:rPr>
              <a:t>Ou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@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leader du cercle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507" name="CustomShape 16"/>
          <p:cNvSpPr/>
          <p:nvPr/>
        </p:nvSpPr>
        <p:spPr>
          <a:xfrm>
            <a:off x="3934800" y="4471920"/>
            <a:ext cx="2742840" cy="98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@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fr-FR" sz="1800" spc="-1" strike="noStrike" baseline="30000">
                <a:solidFill>
                  <a:srgbClr val="000000"/>
                </a:solidFill>
                <a:latin typeface="Arial"/>
              </a:rPr>
              <a:t>nd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lien 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i="1" lang="fr-FR" sz="12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i="1" lang="fr-FR" sz="1200" spc="-1" strike="noStrike">
                <a:solidFill>
                  <a:srgbClr val="000000"/>
                </a:solidFill>
                <a:latin typeface="Arial"/>
              </a:rPr>
              <a:t>Ou</a:t>
            </a: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1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@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représentant du cercle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508" name="CustomShape 17"/>
          <p:cNvSpPr/>
          <p:nvPr/>
        </p:nvSpPr>
        <p:spPr>
          <a:xfrm>
            <a:off x="3453480" y="2863080"/>
            <a:ext cx="518040" cy="51660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9" name="CustomShape 18"/>
          <p:cNvSpPr/>
          <p:nvPr/>
        </p:nvSpPr>
        <p:spPr>
          <a:xfrm>
            <a:off x="3469320" y="4708440"/>
            <a:ext cx="518040" cy="516600"/>
          </a:xfrm>
          <a:prstGeom prst="ellips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0" name="CustomShape 19"/>
          <p:cNvSpPr/>
          <p:nvPr/>
        </p:nvSpPr>
        <p:spPr>
          <a:xfrm flipV="1">
            <a:off x="2375280" y="3179160"/>
            <a:ext cx="986400" cy="855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1" name="CustomShape 20"/>
          <p:cNvSpPr/>
          <p:nvPr/>
        </p:nvSpPr>
        <p:spPr>
          <a:xfrm>
            <a:off x="2357280" y="4034880"/>
            <a:ext cx="1004400" cy="85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284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2" name="CustomShape 21"/>
          <p:cNvSpPr/>
          <p:nvPr/>
        </p:nvSpPr>
        <p:spPr>
          <a:xfrm>
            <a:off x="10012320" y="612900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3" name="CustomShape 22"/>
          <p:cNvSpPr/>
          <p:nvPr/>
        </p:nvSpPr>
        <p:spPr>
          <a:xfrm>
            <a:off x="7914960" y="214344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4" name="CustomShape 23"/>
          <p:cNvSpPr/>
          <p:nvPr/>
        </p:nvSpPr>
        <p:spPr>
          <a:xfrm>
            <a:off x="8595720" y="208512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5" name="CustomShape 24"/>
          <p:cNvSpPr/>
          <p:nvPr/>
        </p:nvSpPr>
        <p:spPr>
          <a:xfrm>
            <a:off x="9402120" y="202860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6" name="CustomShape 25"/>
          <p:cNvSpPr/>
          <p:nvPr/>
        </p:nvSpPr>
        <p:spPr>
          <a:xfrm>
            <a:off x="10082880" y="197064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7" name="CustomShape 26"/>
          <p:cNvSpPr/>
          <p:nvPr/>
        </p:nvSpPr>
        <p:spPr>
          <a:xfrm>
            <a:off x="9793080" y="252432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8" name="CustomShape 27"/>
          <p:cNvSpPr/>
          <p:nvPr/>
        </p:nvSpPr>
        <p:spPr>
          <a:xfrm>
            <a:off x="10259640" y="382176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9" name="CustomShape 28"/>
          <p:cNvSpPr/>
          <p:nvPr/>
        </p:nvSpPr>
        <p:spPr>
          <a:xfrm>
            <a:off x="10940400" y="376344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0" name="CustomShape 29"/>
          <p:cNvSpPr/>
          <p:nvPr/>
        </p:nvSpPr>
        <p:spPr>
          <a:xfrm>
            <a:off x="10473480" y="468792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1" name="CustomShape 30"/>
          <p:cNvSpPr/>
          <p:nvPr/>
        </p:nvSpPr>
        <p:spPr>
          <a:xfrm>
            <a:off x="11154240" y="4629600"/>
            <a:ext cx="518040" cy="5166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2" name="CustomShape 31"/>
          <p:cNvSpPr/>
          <p:nvPr/>
        </p:nvSpPr>
        <p:spPr>
          <a:xfrm>
            <a:off x="801360" y="5176080"/>
            <a:ext cx="1894680" cy="36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3" name="Image 3" descr=""/>
          <p:cNvPicPr/>
          <p:nvPr/>
        </p:nvPicPr>
        <p:blipFill>
          <a:blip r:embed="rId1"/>
          <a:stretch/>
        </p:blipFill>
        <p:spPr>
          <a:xfrm>
            <a:off x="490320" y="2903760"/>
            <a:ext cx="2050560" cy="241956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  <p:timing>
    <p:tnLst>
      <p:par>
        <p:cTn id="224" dur="indefinite" restart="never" nodeType="tmRoot">
          <p:childTnLst>
            <p:seq>
              <p:cTn id="225" dur="indefinite" nodeType="mainSeq">
                <p:childTnLst>
                  <p:par>
                    <p:cTn id="226" fill="hold">
                      <p:stCondLst>
                        <p:cond delay="indefinite"/>
                      </p:stCondLst>
                      <p:childTnLst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8" fill="hold">
                      <p:stCondLst>
                        <p:cond delay="indefinite"/>
                      </p:stCondLst>
                      <p:childTnLst>
                        <p:par>
                          <p:cTn id="239" fill="hold">
                            <p:stCondLst>
                              <p:cond delay="0"/>
                            </p:stCondLst>
                            <p:childTnLst>
                              <p:par>
                                <p:cTn id="24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8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TextShape 1"/>
          <p:cNvSpPr txBox="1"/>
          <p:nvPr/>
        </p:nvSpPr>
        <p:spPr>
          <a:xfrm>
            <a:off x="838080" y="2426760"/>
            <a:ext cx="10515240" cy="20044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br/>
            <a:br/>
            <a:r>
              <a:rPr b="0" lang="fr-FR" sz="6600" spc="-1" strike="noStrike">
                <a:solidFill>
                  <a:srgbClr val="000000"/>
                </a:solidFill>
                <a:latin typeface="Arial"/>
              </a:rPr>
              <a:t>... et je passe la parole </a:t>
            </a:r>
            <a:br/>
            <a:r>
              <a:rPr b="0" lang="fr-FR" sz="6600" spc="-1" strike="noStrike">
                <a:solidFill>
                  <a:srgbClr val="000000"/>
                </a:solidFill>
                <a:latin typeface="Arial"/>
              </a:rPr>
              <a:t>à Hortense &amp; Leny</a:t>
            </a:r>
            <a:endParaRPr b="0" lang="fr-FR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Espace réservé du contenu 6" descr=""/>
          <p:cNvPicPr/>
          <p:nvPr/>
        </p:nvPicPr>
        <p:blipFill>
          <a:blip r:embed="rId1"/>
          <a:srcRect l="0" t="13091" r="0" b="2917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52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Histoire et Contexte</a:t>
            </a:r>
            <a:br/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Mars 2020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Toovalu en mars 2020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28" name="CustomShape 2"/>
          <p:cNvSpPr/>
          <p:nvPr/>
        </p:nvSpPr>
        <p:spPr>
          <a:xfrm>
            <a:off x="3634200" y="1690560"/>
            <a:ext cx="4923360" cy="4923360"/>
          </a:xfrm>
          <a:prstGeom prst="ellipse">
            <a:avLst/>
          </a:prstGeom>
          <a:solidFill>
            <a:srgbClr val="e1e2fd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9" name="CustomShape 3"/>
          <p:cNvSpPr/>
          <p:nvPr/>
        </p:nvSpPr>
        <p:spPr>
          <a:xfrm>
            <a:off x="5175720" y="4770720"/>
            <a:ext cx="1840320" cy="184032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Sales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30" name="CustomShape 4"/>
          <p:cNvSpPr/>
          <p:nvPr/>
        </p:nvSpPr>
        <p:spPr>
          <a:xfrm>
            <a:off x="5175720" y="1691280"/>
            <a:ext cx="1840320" cy="184032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Success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31" name="CustomShape 5"/>
          <p:cNvSpPr/>
          <p:nvPr/>
        </p:nvSpPr>
        <p:spPr>
          <a:xfrm>
            <a:off x="4167720" y="3232440"/>
            <a:ext cx="1840320" cy="184032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Admin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32" name="CustomShape 6"/>
          <p:cNvSpPr/>
          <p:nvPr/>
        </p:nvSpPr>
        <p:spPr>
          <a:xfrm>
            <a:off x="6184080" y="3232440"/>
            <a:ext cx="1840320" cy="184032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Arial"/>
              </a:rPr>
              <a:t>Dev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Rôles du cercle Dev en mai 2020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34" name="Group 2"/>
          <p:cNvGrpSpPr/>
          <p:nvPr/>
        </p:nvGrpSpPr>
        <p:grpSpPr>
          <a:xfrm>
            <a:off x="3419640" y="1326600"/>
            <a:ext cx="5352840" cy="5352840"/>
            <a:chOff x="3419640" y="1326600"/>
            <a:chExt cx="5352840" cy="5352840"/>
          </a:xfrm>
        </p:grpSpPr>
        <p:sp>
          <p:nvSpPr>
            <p:cNvPr id="535" name="CustomShape 3"/>
            <p:cNvSpPr/>
            <p:nvPr/>
          </p:nvSpPr>
          <p:spPr>
            <a:xfrm>
              <a:off x="3419640" y="1326600"/>
              <a:ext cx="5352840" cy="5352840"/>
            </a:xfrm>
            <a:prstGeom prst="ellipse">
              <a:avLst/>
            </a:prstGeom>
            <a:solidFill>
              <a:srgbClr val="e1e2fd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36" name="CustomShape 4"/>
            <p:cNvSpPr/>
            <p:nvPr/>
          </p:nvSpPr>
          <p:spPr>
            <a:xfrm>
              <a:off x="4995720" y="1429200"/>
              <a:ext cx="1458000" cy="14580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Support Informatique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37" name="CustomShape 5"/>
            <p:cNvSpPr/>
            <p:nvPr/>
          </p:nvSpPr>
          <p:spPr>
            <a:xfrm>
              <a:off x="4240080" y="2678760"/>
              <a:ext cx="1458000" cy="14580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Leader de cercle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38" name="CustomShape 6"/>
            <p:cNvSpPr/>
            <p:nvPr/>
          </p:nvSpPr>
          <p:spPr>
            <a:xfrm>
              <a:off x="5725080" y="2678760"/>
              <a:ext cx="1458000" cy="14580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Facilitation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39" name="CustomShape 7"/>
            <p:cNvSpPr/>
            <p:nvPr/>
          </p:nvSpPr>
          <p:spPr>
            <a:xfrm>
              <a:off x="7209720" y="2678760"/>
              <a:ext cx="1458000" cy="14580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500" spc="-1" strike="noStrike">
                  <a:solidFill>
                    <a:srgbClr val="ffffff"/>
                  </a:solidFill>
                  <a:latin typeface="Arial Nova Cond"/>
                </a:rPr>
                <a:t>Représentant du cercle</a:t>
              </a:r>
              <a:endParaRPr b="0" lang="fr-FR" sz="1500" spc="-1" strike="noStrike">
                <a:latin typeface="Arial"/>
              </a:endParaRPr>
            </a:p>
          </p:txBody>
        </p:sp>
        <p:sp>
          <p:nvSpPr>
            <p:cNvPr id="540" name="CustomShape 8"/>
            <p:cNvSpPr/>
            <p:nvPr/>
          </p:nvSpPr>
          <p:spPr>
            <a:xfrm>
              <a:off x="6441840" y="3923640"/>
              <a:ext cx="1458000" cy="14580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Communication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41" name="CustomShape 9"/>
            <p:cNvSpPr/>
            <p:nvPr/>
          </p:nvSpPr>
          <p:spPr>
            <a:xfrm>
              <a:off x="4975560" y="3923640"/>
              <a:ext cx="1458000" cy="14580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Atelier fonctionnel thématique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42" name="CustomShape 10"/>
            <p:cNvSpPr/>
            <p:nvPr/>
          </p:nvSpPr>
          <p:spPr>
            <a:xfrm>
              <a:off x="3509280" y="3923640"/>
              <a:ext cx="1458000" cy="14580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Secrétariat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43" name="CustomShape 11"/>
            <p:cNvSpPr/>
            <p:nvPr/>
          </p:nvSpPr>
          <p:spPr>
            <a:xfrm>
              <a:off x="5716440" y="5178240"/>
              <a:ext cx="1458000" cy="14580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Développement</a:t>
              </a:r>
              <a:endParaRPr b="0" lang="fr-FR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TextShape 1"/>
          <p:cNvSpPr txBox="1"/>
          <p:nvPr/>
        </p:nvSpPr>
        <p:spPr>
          <a:xfrm>
            <a:off x="838080" y="2766240"/>
            <a:ext cx="514332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La raison d’être</a:t>
            </a:r>
            <a:br/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Juin 2020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45" name="Image 19" descr=""/>
          <p:cNvPicPr/>
          <p:nvPr/>
        </p:nvPicPr>
        <p:blipFill>
          <a:blip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l="9330" t="0" r="9979" b="0"/>
          <a:stretch/>
        </p:blipFill>
        <p:spPr>
          <a:xfrm>
            <a:off x="6095880" y="0"/>
            <a:ext cx="533988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La « dépressurisation »</a:t>
            </a:r>
            <a:br/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Juin 2020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grpSp>
        <p:nvGrpSpPr>
          <p:cNvPr id="547" name="Group 2"/>
          <p:cNvGrpSpPr/>
          <p:nvPr/>
        </p:nvGrpSpPr>
        <p:grpSpPr>
          <a:xfrm>
            <a:off x="3746880" y="1860840"/>
            <a:ext cx="4697640" cy="4697640"/>
            <a:chOff x="3746880" y="1860840"/>
            <a:chExt cx="4697640" cy="4697640"/>
          </a:xfrm>
        </p:grpSpPr>
        <p:sp>
          <p:nvSpPr>
            <p:cNvPr id="548" name="CustomShape 3"/>
            <p:cNvSpPr/>
            <p:nvPr/>
          </p:nvSpPr>
          <p:spPr>
            <a:xfrm>
              <a:off x="3746880" y="1860840"/>
              <a:ext cx="4697640" cy="4697640"/>
            </a:xfrm>
            <a:prstGeom prst="ellipse">
              <a:avLst/>
            </a:prstGeom>
            <a:solidFill>
              <a:srgbClr val="e1e2fd"/>
            </a:solidFill>
            <a:ln>
              <a:solidFill>
                <a:schemeClr val="accent1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549" name="CustomShape 4"/>
            <p:cNvSpPr/>
            <p:nvPr/>
          </p:nvSpPr>
          <p:spPr>
            <a:xfrm>
              <a:off x="5800320" y="188748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500" spc="-1" strike="noStrike">
                  <a:solidFill>
                    <a:srgbClr val="ffffff"/>
                  </a:solidFill>
                  <a:latin typeface="Arial Nova Cond"/>
                </a:rPr>
                <a:t>Représentant du cercle</a:t>
              </a:r>
              <a:endParaRPr b="0" lang="fr-FR" sz="1500" spc="-1" strike="noStrike">
                <a:latin typeface="Arial"/>
              </a:endParaRPr>
            </a:p>
          </p:txBody>
        </p:sp>
        <p:sp>
          <p:nvSpPr>
            <p:cNvPr id="550" name="CustomShape 5"/>
            <p:cNvSpPr/>
            <p:nvPr/>
          </p:nvSpPr>
          <p:spPr>
            <a:xfrm>
              <a:off x="4241160" y="278352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Secrétariat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51" name="CustomShape 6"/>
            <p:cNvSpPr/>
            <p:nvPr/>
          </p:nvSpPr>
          <p:spPr>
            <a:xfrm>
              <a:off x="5286960" y="278352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Qualification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52" name="CustomShape 7"/>
            <p:cNvSpPr/>
            <p:nvPr/>
          </p:nvSpPr>
          <p:spPr>
            <a:xfrm>
              <a:off x="6315840" y="278352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500" spc="-1" strike="noStrike">
                  <a:solidFill>
                    <a:srgbClr val="ffffff"/>
                  </a:solidFill>
                  <a:latin typeface="Arial Nova Cond"/>
                </a:rPr>
                <a:t>Recette</a:t>
              </a:r>
              <a:endParaRPr b="0" lang="fr-FR" sz="1500" spc="-1" strike="noStrike">
                <a:latin typeface="Arial"/>
              </a:endParaRPr>
            </a:p>
          </p:txBody>
        </p:sp>
        <p:sp>
          <p:nvSpPr>
            <p:cNvPr id="553" name="CustomShape 8"/>
            <p:cNvSpPr/>
            <p:nvPr/>
          </p:nvSpPr>
          <p:spPr>
            <a:xfrm>
              <a:off x="5802120" y="369072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Développement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54" name="CustomShape 9"/>
            <p:cNvSpPr/>
            <p:nvPr/>
          </p:nvSpPr>
          <p:spPr>
            <a:xfrm>
              <a:off x="4774680" y="369072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Facilitation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55" name="CustomShape 10"/>
            <p:cNvSpPr/>
            <p:nvPr/>
          </p:nvSpPr>
          <p:spPr>
            <a:xfrm>
              <a:off x="3746880" y="369072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Support informatique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56" name="CustomShape 11"/>
            <p:cNvSpPr/>
            <p:nvPr/>
          </p:nvSpPr>
          <p:spPr>
            <a:xfrm>
              <a:off x="4262040" y="459612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Leader de cercle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57" name="CustomShape 12"/>
            <p:cNvSpPr/>
            <p:nvPr/>
          </p:nvSpPr>
          <p:spPr>
            <a:xfrm>
              <a:off x="6829560" y="369072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Fonctionnalité au top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58" name="CustomShape 13"/>
            <p:cNvSpPr/>
            <p:nvPr/>
          </p:nvSpPr>
          <p:spPr>
            <a:xfrm>
              <a:off x="5297400" y="459612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Communication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59" name="CustomShape 14"/>
            <p:cNvSpPr/>
            <p:nvPr/>
          </p:nvSpPr>
          <p:spPr>
            <a:xfrm>
              <a:off x="6332760" y="459612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Dev</a:t>
              </a:r>
              <a:endParaRPr b="0" lang="fr-FR" sz="1600" spc="-1" strike="noStrike">
                <a:latin typeface="Arial"/>
              </a:endParaRPr>
            </a:p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Ops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60" name="CustomShape 15"/>
            <p:cNvSpPr/>
            <p:nvPr/>
          </p:nvSpPr>
          <p:spPr>
            <a:xfrm>
              <a:off x="5832000" y="5493600"/>
              <a:ext cx="1038600" cy="10386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Démo</a:t>
              </a:r>
              <a:endParaRPr b="0" lang="fr-FR" sz="16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TextShape 1"/>
          <p:cNvSpPr txBox="1"/>
          <p:nvPr/>
        </p:nvSpPr>
        <p:spPr>
          <a:xfrm>
            <a:off x="1000080" y="2766240"/>
            <a:ext cx="634320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Cycle de vie d’une fonctionnalité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562" name="Image 4" descr="Une image contenant texte&#10;&#10;Description générée automatiquement"/>
          <p:cNvPicPr/>
          <p:nvPr/>
        </p:nvPicPr>
        <p:blipFill>
          <a:blip r:embed="rId1"/>
          <a:stretch/>
        </p:blipFill>
        <p:spPr>
          <a:xfrm>
            <a:off x="6537240" y="0"/>
            <a:ext cx="274068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La mitose</a:t>
            </a:r>
            <a:br/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Juillet 2020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64" name="CustomShape 2"/>
          <p:cNvSpPr/>
          <p:nvPr/>
        </p:nvSpPr>
        <p:spPr>
          <a:xfrm>
            <a:off x="3541320" y="1672920"/>
            <a:ext cx="5108760" cy="5108760"/>
          </a:xfrm>
          <a:prstGeom prst="ellipse">
            <a:avLst/>
          </a:prstGeom>
          <a:solidFill>
            <a:srgbClr val="e1e2fd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65" name="CustomShape 3"/>
          <p:cNvSpPr/>
          <p:nvPr/>
        </p:nvSpPr>
        <p:spPr>
          <a:xfrm>
            <a:off x="5045760" y="1770840"/>
            <a:ext cx="1391760" cy="139176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Support Informatique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66" name="CustomShape 4"/>
          <p:cNvSpPr/>
          <p:nvPr/>
        </p:nvSpPr>
        <p:spPr>
          <a:xfrm>
            <a:off x="4324680" y="2963520"/>
            <a:ext cx="1391760" cy="139176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Leader de cercle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67" name="CustomShape 5"/>
          <p:cNvSpPr/>
          <p:nvPr/>
        </p:nvSpPr>
        <p:spPr>
          <a:xfrm>
            <a:off x="5742000" y="2963520"/>
            <a:ext cx="1391760" cy="139176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Facilitation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68" name="CustomShape 6"/>
          <p:cNvSpPr/>
          <p:nvPr/>
        </p:nvSpPr>
        <p:spPr>
          <a:xfrm>
            <a:off x="7158960" y="2963520"/>
            <a:ext cx="1391760" cy="139176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500" spc="-1" strike="noStrike">
                <a:solidFill>
                  <a:srgbClr val="ffffff"/>
                </a:solidFill>
                <a:latin typeface="Arial Nova Cond"/>
              </a:rPr>
              <a:t>Représentant du cercle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569" name="CustomShape 7"/>
          <p:cNvSpPr/>
          <p:nvPr/>
        </p:nvSpPr>
        <p:spPr>
          <a:xfrm>
            <a:off x="6426360" y="4151520"/>
            <a:ext cx="1391760" cy="139176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Communication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70" name="CustomShape 8"/>
          <p:cNvSpPr/>
          <p:nvPr/>
        </p:nvSpPr>
        <p:spPr>
          <a:xfrm>
            <a:off x="5026680" y="4151520"/>
            <a:ext cx="1391760" cy="139176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Atelier fonctionnel thématique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71" name="CustomShape 9"/>
          <p:cNvSpPr/>
          <p:nvPr/>
        </p:nvSpPr>
        <p:spPr>
          <a:xfrm>
            <a:off x="3627360" y="4151520"/>
            <a:ext cx="1391760" cy="139176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Secrétariat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72" name="CustomShape 10"/>
          <p:cNvSpPr/>
          <p:nvPr/>
        </p:nvSpPr>
        <p:spPr>
          <a:xfrm>
            <a:off x="5733720" y="5348880"/>
            <a:ext cx="1391760" cy="139176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Développement</a:t>
            </a:r>
            <a:endParaRPr b="0" lang="fr-FR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La mitose</a:t>
            </a:r>
            <a:br/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Juillet 2020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4" name="CustomShape 2"/>
          <p:cNvSpPr/>
          <p:nvPr/>
        </p:nvSpPr>
        <p:spPr>
          <a:xfrm>
            <a:off x="7506720" y="2226960"/>
            <a:ext cx="1297080" cy="129708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ProductOwnership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75" name="CustomShape 3"/>
          <p:cNvSpPr/>
          <p:nvPr/>
        </p:nvSpPr>
        <p:spPr>
          <a:xfrm>
            <a:off x="8810640" y="2226960"/>
            <a:ext cx="1297080" cy="129708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Leader Projet Phénix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76" name="CustomShape 4"/>
          <p:cNvSpPr/>
          <p:nvPr/>
        </p:nvSpPr>
        <p:spPr>
          <a:xfrm>
            <a:off x="10114920" y="2226960"/>
            <a:ext cx="1297080" cy="129708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500" spc="-1" strike="noStrike">
                <a:solidFill>
                  <a:srgbClr val="ffffff"/>
                </a:solidFill>
                <a:latin typeface="Arial Nova Cond"/>
              </a:rPr>
              <a:t>Recette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577" name="CustomShape 5"/>
          <p:cNvSpPr/>
          <p:nvPr/>
        </p:nvSpPr>
        <p:spPr>
          <a:xfrm>
            <a:off x="9456480" y="3348360"/>
            <a:ext cx="1297080" cy="129708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Fonctionnalité au top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78" name="CustomShape 6"/>
          <p:cNvSpPr/>
          <p:nvPr/>
        </p:nvSpPr>
        <p:spPr>
          <a:xfrm>
            <a:off x="8151840" y="3348360"/>
            <a:ext cx="1297080" cy="129708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Communication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79" name="CustomShape 7"/>
          <p:cNvSpPr/>
          <p:nvPr/>
        </p:nvSpPr>
        <p:spPr>
          <a:xfrm>
            <a:off x="6847560" y="3348360"/>
            <a:ext cx="1297080" cy="129708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Démo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80" name="CustomShape 8"/>
          <p:cNvSpPr/>
          <p:nvPr/>
        </p:nvSpPr>
        <p:spPr>
          <a:xfrm>
            <a:off x="7500600" y="4469760"/>
            <a:ext cx="1297080" cy="129708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Facilitation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81" name="CustomShape 9"/>
          <p:cNvSpPr/>
          <p:nvPr/>
        </p:nvSpPr>
        <p:spPr>
          <a:xfrm>
            <a:off x="8153280" y="1112760"/>
            <a:ext cx="1297080" cy="129708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Qualification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82" name="CustomShape 10"/>
          <p:cNvSpPr/>
          <p:nvPr/>
        </p:nvSpPr>
        <p:spPr>
          <a:xfrm>
            <a:off x="8787240" y="4462920"/>
            <a:ext cx="1297080" cy="129708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Représentation du cercle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83" name="CustomShape 11"/>
          <p:cNvSpPr/>
          <p:nvPr/>
        </p:nvSpPr>
        <p:spPr>
          <a:xfrm>
            <a:off x="8119800" y="5577120"/>
            <a:ext cx="1297080" cy="129708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Secrétariat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84" name="CustomShape 12"/>
          <p:cNvSpPr/>
          <p:nvPr/>
        </p:nvSpPr>
        <p:spPr>
          <a:xfrm>
            <a:off x="2518920" y="1887120"/>
            <a:ext cx="1346400" cy="13464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Secrétariat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85" name="CustomShape 13"/>
          <p:cNvSpPr/>
          <p:nvPr/>
        </p:nvSpPr>
        <p:spPr>
          <a:xfrm>
            <a:off x="2523600" y="4210200"/>
            <a:ext cx="1346400" cy="13464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CIR/CII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86" name="CustomShape 14"/>
          <p:cNvSpPr/>
          <p:nvPr/>
        </p:nvSpPr>
        <p:spPr>
          <a:xfrm>
            <a:off x="1849680" y="3050640"/>
            <a:ext cx="1346400" cy="13464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Facilitation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87" name="CustomShape 15"/>
          <p:cNvSpPr/>
          <p:nvPr/>
        </p:nvSpPr>
        <p:spPr>
          <a:xfrm>
            <a:off x="1176480" y="4210200"/>
            <a:ext cx="1346400" cy="13464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500" spc="-1" strike="noStrike">
                <a:solidFill>
                  <a:srgbClr val="ffffff"/>
                </a:solidFill>
                <a:latin typeface="Arial Nova Cond"/>
              </a:rPr>
              <a:t>Représentant du cercle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588" name="CustomShape 16"/>
          <p:cNvSpPr/>
          <p:nvPr/>
        </p:nvSpPr>
        <p:spPr>
          <a:xfrm>
            <a:off x="3870360" y="4210200"/>
            <a:ext cx="1346400" cy="13464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Communication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89" name="CustomShape 17"/>
          <p:cNvSpPr/>
          <p:nvPr/>
        </p:nvSpPr>
        <p:spPr>
          <a:xfrm>
            <a:off x="3181320" y="5374080"/>
            <a:ext cx="1346400" cy="13464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DevOps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90" name="CustomShape 18"/>
          <p:cNvSpPr/>
          <p:nvPr/>
        </p:nvSpPr>
        <p:spPr>
          <a:xfrm>
            <a:off x="3193560" y="3050640"/>
            <a:ext cx="1346400" cy="13464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Développement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91" name="CustomShape 19"/>
          <p:cNvSpPr/>
          <p:nvPr/>
        </p:nvSpPr>
        <p:spPr>
          <a:xfrm>
            <a:off x="3872520" y="1887120"/>
            <a:ext cx="1346400" cy="13464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Support Informatique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92" name="CustomShape 20"/>
          <p:cNvSpPr/>
          <p:nvPr/>
        </p:nvSpPr>
        <p:spPr>
          <a:xfrm>
            <a:off x="4537080" y="3050640"/>
            <a:ext cx="1346400" cy="13464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ffffff"/>
                </a:solidFill>
                <a:latin typeface="Arial Nova Cond"/>
              </a:rPr>
              <a:t>Leader de cercle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593" name="CustomShape 21"/>
          <p:cNvSpPr/>
          <p:nvPr/>
        </p:nvSpPr>
        <p:spPr>
          <a:xfrm>
            <a:off x="980640" y="1596600"/>
            <a:ext cx="5159520" cy="5159520"/>
          </a:xfrm>
          <a:prstGeom prst="ellipse">
            <a:avLst/>
          </a:prstGeom>
          <a:solidFill>
            <a:srgbClr val="c9cafb">
              <a:alpha val="5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4472c4"/>
                </a:solidFill>
                <a:latin typeface="Arial Nova Cond"/>
              </a:rPr>
              <a:t>Cercle dev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594" name="CustomShape 22"/>
          <p:cNvSpPr/>
          <p:nvPr/>
        </p:nvSpPr>
        <p:spPr>
          <a:xfrm>
            <a:off x="6140520" y="1087920"/>
            <a:ext cx="5794920" cy="5794920"/>
          </a:xfrm>
          <a:prstGeom prst="ellipse">
            <a:avLst/>
          </a:prstGeom>
          <a:solidFill>
            <a:srgbClr val="c9cafb">
              <a:alpha val="5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4472c4"/>
                </a:solidFill>
                <a:latin typeface="Arial Nova Cond"/>
              </a:rPr>
              <a:t>Cercle Fonctionnel</a:t>
            </a:r>
            <a:endParaRPr b="0" lang="fr-FR" sz="24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Google Shape;54;p13" descr=""/>
          <p:cNvPicPr/>
          <p:nvPr/>
        </p:nvPicPr>
        <p:blipFill>
          <a:blip r:embed="rId1"/>
          <a:stretch/>
        </p:blipFill>
        <p:spPr>
          <a:xfrm>
            <a:off x="4012560" y="2569680"/>
            <a:ext cx="3085560" cy="1868040"/>
          </a:xfrm>
          <a:prstGeom prst="rect">
            <a:avLst/>
          </a:prstGeom>
          <a:ln>
            <a:noFill/>
          </a:ln>
        </p:spPr>
      </p:pic>
      <p:sp>
        <p:nvSpPr>
          <p:cNvPr id="399" name="TextShape 1"/>
          <p:cNvSpPr txBox="1"/>
          <p:nvPr/>
        </p:nvSpPr>
        <p:spPr>
          <a:xfrm>
            <a:off x="0" y="5400"/>
            <a:ext cx="12191760" cy="763200"/>
          </a:xfrm>
          <a:prstGeom prst="rect">
            <a:avLst/>
          </a:prstGeom>
          <a:solidFill>
            <a:srgbClr val="0a8398"/>
          </a:solidFill>
          <a:ln>
            <a:noFill/>
          </a:ln>
        </p:spPr>
        <p:txBody>
          <a:bodyPr lIns="122040" rIns="122040" tIns="122040" bIns="122040">
            <a:noAutofit/>
          </a:bodyPr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ffffff"/>
                </a:solidFill>
                <a:latin typeface="Arial"/>
                <a:ea typeface="Arial"/>
              </a:rPr>
              <a:t>Agil</a:t>
            </a:r>
            <a:r>
              <a:rPr b="0" lang="fr-FR" sz="2800" spc="-1" strike="noStrike">
                <a:solidFill>
                  <a:srgbClr val="ffffff"/>
                </a:solidFill>
                <a:latin typeface="Arial"/>
                <a:ea typeface="Arial"/>
              </a:rPr>
              <a:t>e </a:t>
            </a:r>
            <a:r>
              <a:rPr b="0" lang="fr-FR" sz="2800" spc="-1" strike="noStrike">
                <a:solidFill>
                  <a:srgbClr val="ffffff"/>
                </a:solidFill>
                <a:latin typeface="Arial"/>
                <a:ea typeface="Arial"/>
              </a:rPr>
              <a:t>Tour </a:t>
            </a:r>
            <a:r>
              <a:rPr b="0" lang="fr-FR" sz="2800" spc="-1" strike="noStrike">
                <a:solidFill>
                  <a:srgbClr val="ffffff"/>
                </a:solidFill>
                <a:latin typeface="Arial"/>
                <a:ea typeface="Arial"/>
              </a:rPr>
              <a:t>Nan</a:t>
            </a:r>
            <a:r>
              <a:rPr b="0" lang="fr-FR" sz="2800" spc="-1" strike="noStrike">
                <a:solidFill>
                  <a:srgbClr val="ffffff"/>
                </a:solidFill>
                <a:latin typeface="Arial"/>
                <a:ea typeface="Arial"/>
              </a:rPr>
              <a:t>tais </a:t>
            </a:r>
            <a:r>
              <a:rPr b="0" lang="fr-FR" sz="2800" spc="-1" strike="noStrike">
                <a:solidFill>
                  <a:srgbClr val="ffffff"/>
                </a:solidFill>
                <a:latin typeface="Arial"/>
                <a:ea typeface="Arial"/>
              </a:rPr>
              <a:t>202</a:t>
            </a:r>
            <a:r>
              <a:rPr b="0" lang="fr-FR" sz="2800" spc="-1" strike="noStrike">
                <a:solidFill>
                  <a:srgbClr val="ffffff"/>
                </a:solidFill>
                <a:latin typeface="Arial"/>
                <a:ea typeface="Arial"/>
              </a:rPr>
              <a:t>1 </a:t>
            </a:r>
            <a:r>
              <a:rPr b="0" lang="fr-FR" sz="2800" spc="-1" strike="noStrike">
                <a:solidFill>
                  <a:srgbClr val="ffffff"/>
                </a:solidFill>
                <a:latin typeface="Arial"/>
                <a:ea typeface="Arial"/>
              </a:rPr>
              <a:t>#AT</a:t>
            </a:r>
            <a:r>
              <a:rPr b="0" lang="fr-FR" sz="2800" spc="-1" strike="noStrike">
                <a:solidFill>
                  <a:srgbClr val="ffffff"/>
                </a:solidFill>
                <a:latin typeface="Arial"/>
                <a:ea typeface="Arial"/>
              </a:rPr>
              <a:t>N21</a:t>
            </a:r>
            <a:endParaRPr b="0" lang="fr-F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CustomShape 2"/>
          <p:cNvSpPr/>
          <p:nvPr/>
        </p:nvSpPr>
        <p:spPr>
          <a:xfrm>
            <a:off x="0" y="5402160"/>
            <a:ext cx="12191760" cy="1439640"/>
          </a:xfrm>
          <a:prstGeom prst="rect">
            <a:avLst/>
          </a:prstGeom>
          <a:solidFill>
            <a:srgbClr val="0a8398"/>
          </a:solidFill>
          <a:ln w="9360">
            <a:solidFill>
              <a:srgbClr val="0a8398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1" name="CustomShape 3"/>
          <p:cNvSpPr/>
          <p:nvPr/>
        </p:nvSpPr>
        <p:spPr>
          <a:xfrm>
            <a:off x="4417920" y="5643000"/>
            <a:ext cx="1175760" cy="95976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2" name="CustomShape 4"/>
          <p:cNvSpPr/>
          <p:nvPr/>
        </p:nvSpPr>
        <p:spPr>
          <a:xfrm>
            <a:off x="6565680" y="5642280"/>
            <a:ext cx="2493000" cy="95976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03" name="CustomShape 5"/>
          <p:cNvSpPr/>
          <p:nvPr/>
        </p:nvSpPr>
        <p:spPr>
          <a:xfrm>
            <a:off x="10163520" y="5642280"/>
            <a:ext cx="1175760" cy="959760"/>
          </a:xfrm>
          <a:prstGeom prst="rect">
            <a:avLst/>
          </a:prstGeom>
          <a:solidFill>
            <a:schemeClr val="lt1"/>
          </a:solidFill>
          <a:ln w="9360">
            <a:solidFill>
              <a:schemeClr val="lt1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404" name="Google Shape;60;p13" descr=""/>
          <p:cNvPicPr/>
          <p:nvPr/>
        </p:nvPicPr>
        <p:blipFill>
          <a:blip r:embed="rId2"/>
          <a:stretch/>
        </p:blipFill>
        <p:spPr>
          <a:xfrm>
            <a:off x="2821680" y="1866240"/>
            <a:ext cx="2214360" cy="594000"/>
          </a:xfrm>
          <a:prstGeom prst="rect">
            <a:avLst/>
          </a:prstGeom>
          <a:ln>
            <a:noFill/>
          </a:ln>
        </p:spPr>
      </p:pic>
      <p:pic>
        <p:nvPicPr>
          <p:cNvPr id="405" name="Google Shape;61;p13" descr=""/>
          <p:cNvPicPr/>
          <p:nvPr/>
        </p:nvPicPr>
        <p:blipFill>
          <a:blip r:embed="rId3"/>
          <a:stretch/>
        </p:blipFill>
        <p:spPr>
          <a:xfrm>
            <a:off x="8249040" y="829800"/>
            <a:ext cx="1318680" cy="1739160"/>
          </a:xfrm>
          <a:prstGeom prst="rect">
            <a:avLst/>
          </a:prstGeom>
          <a:ln>
            <a:noFill/>
          </a:ln>
        </p:spPr>
      </p:pic>
      <p:pic>
        <p:nvPicPr>
          <p:cNvPr id="406" name="Google Shape;62;p13" descr=""/>
          <p:cNvPicPr/>
          <p:nvPr/>
        </p:nvPicPr>
        <p:blipFill>
          <a:blip r:embed="rId4"/>
          <a:stretch/>
        </p:blipFill>
        <p:spPr>
          <a:xfrm>
            <a:off x="10195200" y="5657400"/>
            <a:ext cx="1112400" cy="934920"/>
          </a:xfrm>
          <a:prstGeom prst="rect">
            <a:avLst/>
          </a:prstGeom>
          <a:ln>
            <a:noFill/>
          </a:ln>
        </p:spPr>
      </p:pic>
      <p:pic>
        <p:nvPicPr>
          <p:cNvPr id="407" name="Google Shape;63;p13" descr=""/>
          <p:cNvPicPr/>
          <p:nvPr/>
        </p:nvPicPr>
        <p:blipFill>
          <a:blip r:embed="rId5"/>
          <a:stretch/>
        </p:blipFill>
        <p:spPr>
          <a:xfrm>
            <a:off x="747360" y="5621400"/>
            <a:ext cx="2773080" cy="1001160"/>
          </a:xfrm>
          <a:prstGeom prst="rect">
            <a:avLst/>
          </a:prstGeom>
          <a:ln>
            <a:noFill/>
          </a:ln>
        </p:spPr>
      </p:pic>
      <p:pic>
        <p:nvPicPr>
          <p:cNvPr id="408" name="Google Shape;64;p13" descr=""/>
          <p:cNvPicPr/>
          <p:nvPr/>
        </p:nvPicPr>
        <p:blipFill>
          <a:blip r:embed="rId6"/>
          <a:stretch/>
        </p:blipFill>
        <p:spPr>
          <a:xfrm>
            <a:off x="4975560" y="806760"/>
            <a:ext cx="2984400" cy="1084320"/>
          </a:xfrm>
          <a:prstGeom prst="rect">
            <a:avLst/>
          </a:prstGeom>
          <a:ln>
            <a:noFill/>
          </a:ln>
        </p:spPr>
      </p:pic>
      <p:pic>
        <p:nvPicPr>
          <p:cNvPr id="409" name="Google Shape;65;p13" descr=""/>
          <p:cNvPicPr/>
          <p:nvPr/>
        </p:nvPicPr>
        <p:blipFill>
          <a:blip r:embed="rId7"/>
          <a:stretch/>
        </p:blipFill>
        <p:spPr>
          <a:xfrm>
            <a:off x="9659160" y="2569680"/>
            <a:ext cx="1680120" cy="1099440"/>
          </a:xfrm>
          <a:prstGeom prst="rect">
            <a:avLst/>
          </a:prstGeom>
          <a:ln>
            <a:noFill/>
          </a:ln>
        </p:spPr>
      </p:pic>
      <p:pic>
        <p:nvPicPr>
          <p:cNvPr id="410" name="Google Shape;66;p13" descr=""/>
          <p:cNvPicPr/>
          <p:nvPr/>
        </p:nvPicPr>
        <p:blipFill>
          <a:blip r:embed="rId8"/>
          <a:stretch/>
        </p:blipFill>
        <p:spPr>
          <a:xfrm>
            <a:off x="6816600" y="4136400"/>
            <a:ext cx="1492920" cy="1349280"/>
          </a:xfrm>
          <a:prstGeom prst="rect">
            <a:avLst/>
          </a:prstGeom>
          <a:ln>
            <a:noFill/>
          </a:ln>
        </p:spPr>
      </p:pic>
      <p:pic>
        <p:nvPicPr>
          <p:cNvPr id="411" name="Google Shape;67;p13" descr=""/>
          <p:cNvPicPr/>
          <p:nvPr/>
        </p:nvPicPr>
        <p:blipFill>
          <a:blip r:embed="rId9"/>
          <a:stretch/>
        </p:blipFill>
        <p:spPr>
          <a:xfrm>
            <a:off x="5697720" y="1786320"/>
            <a:ext cx="1907280" cy="1107360"/>
          </a:xfrm>
          <a:prstGeom prst="rect">
            <a:avLst/>
          </a:prstGeom>
          <a:ln>
            <a:noFill/>
          </a:ln>
        </p:spPr>
      </p:pic>
      <p:pic>
        <p:nvPicPr>
          <p:cNvPr id="412" name="Google Shape;68;p13" descr=""/>
          <p:cNvPicPr/>
          <p:nvPr/>
        </p:nvPicPr>
        <p:blipFill>
          <a:blip r:embed="rId10"/>
          <a:stretch/>
        </p:blipFill>
        <p:spPr>
          <a:xfrm>
            <a:off x="63360" y="4137840"/>
            <a:ext cx="2773080" cy="1203840"/>
          </a:xfrm>
          <a:prstGeom prst="rect">
            <a:avLst/>
          </a:prstGeom>
          <a:ln>
            <a:noFill/>
          </a:ln>
        </p:spPr>
      </p:pic>
      <p:pic>
        <p:nvPicPr>
          <p:cNvPr id="413" name="Google Shape;69;p13" descr=""/>
          <p:cNvPicPr/>
          <p:nvPr/>
        </p:nvPicPr>
        <p:blipFill>
          <a:blip r:embed="rId11"/>
          <a:stretch/>
        </p:blipFill>
        <p:spPr>
          <a:xfrm>
            <a:off x="7342200" y="2630160"/>
            <a:ext cx="1520280" cy="1439640"/>
          </a:xfrm>
          <a:prstGeom prst="rect">
            <a:avLst/>
          </a:prstGeom>
          <a:ln>
            <a:noFill/>
          </a:ln>
        </p:spPr>
      </p:pic>
      <p:pic>
        <p:nvPicPr>
          <p:cNvPr id="414" name="Google Shape;70;p13" descr=""/>
          <p:cNvPicPr/>
          <p:nvPr/>
        </p:nvPicPr>
        <p:blipFill>
          <a:blip r:embed="rId12"/>
          <a:stretch/>
        </p:blipFill>
        <p:spPr>
          <a:xfrm>
            <a:off x="9856800" y="1092600"/>
            <a:ext cx="1789200" cy="1067040"/>
          </a:xfrm>
          <a:prstGeom prst="rect">
            <a:avLst/>
          </a:prstGeom>
          <a:ln>
            <a:noFill/>
          </a:ln>
        </p:spPr>
      </p:pic>
      <p:pic>
        <p:nvPicPr>
          <p:cNvPr id="415" name="Google Shape;71;p13" descr=""/>
          <p:cNvPicPr/>
          <p:nvPr/>
        </p:nvPicPr>
        <p:blipFill>
          <a:blip r:embed="rId13"/>
          <a:stretch/>
        </p:blipFill>
        <p:spPr>
          <a:xfrm>
            <a:off x="479880" y="1092600"/>
            <a:ext cx="4219560" cy="513000"/>
          </a:xfrm>
          <a:prstGeom prst="rect">
            <a:avLst/>
          </a:prstGeom>
          <a:ln>
            <a:noFill/>
          </a:ln>
        </p:spPr>
      </p:pic>
      <p:pic>
        <p:nvPicPr>
          <p:cNvPr id="416" name="Google Shape;72;p13" descr=""/>
          <p:cNvPicPr/>
          <p:nvPr/>
        </p:nvPicPr>
        <p:blipFill>
          <a:blip r:embed="rId14"/>
          <a:stretch/>
        </p:blipFill>
        <p:spPr>
          <a:xfrm>
            <a:off x="4417920" y="5592600"/>
            <a:ext cx="1175760" cy="1059120"/>
          </a:xfrm>
          <a:prstGeom prst="rect">
            <a:avLst/>
          </a:prstGeom>
          <a:ln>
            <a:noFill/>
          </a:ln>
        </p:spPr>
      </p:pic>
      <p:pic>
        <p:nvPicPr>
          <p:cNvPr id="417" name="Google Shape;73;p13" descr=""/>
          <p:cNvPicPr/>
          <p:nvPr/>
        </p:nvPicPr>
        <p:blipFill>
          <a:blip r:embed="rId15"/>
          <a:stretch/>
        </p:blipFill>
        <p:spPr>
          <a:xfrm>
            <a:off x="1554120" y="2815200"/>
            <a:ext cx="2214360" cy="1070280"/>
          </a:xfrm>
          <a:prstGeom prst="rect">
            <a:avLst/>
          </a:prstGeom>
          <a:ln>
            <a:noFill/>
          </a:ln>
        </p:spPr>
      </p:pic>
      <p:pic>
        <p:nvPicPr>
          <p:cNvPr id="418" name="Google Shape;74;p13" descr=""/>
          <p:cNvPicPr/>
          <p:nvPr/>
        </p:nvPicPr>
        <p:blipFill>
          <a:blip r:embed="rId16"/>
          <a:stretch/>
        </p:blipFill>
        <p:spPr>
          <a:xfrm>
            <a:off x="2821680" y="4240080"/>
            <a:ext cx="3569760" cy="970560"/>
          </a:xfrm>
          <a:prstGeom prst="rect">
            <a:avLst/>
          </a:prstGeom>
          <a:ln>
            <a:noFill/>
          </a:ln>
        </p:spPr>
      </p:pic>
      <p:pic>
        <p:nvPicPr>
          <p:cNvPr id="419" name="Google Shape;75;p13" descr=""/>
          <p:cNvPicPr/>
          <p:nvPr/>
        </p:nvPicPr>
        <p:blipFill>
          <a:blip r:embed="rId17"/>
          <a:stretch/>
        </p:blipFill>
        <p:spPr>
          <a:xfrm>
            <a:off x="6581520" y="5573880"/>
            <a:ext cx="2493000" cy="1095840"/>
          </a:xfrm>
          <a:prstGeom prst="rect">
            <a:avLst/>
          </a:prstGeom>
          <a:ln>
            <a:noFill/>
          </a:ln>
        </p:spPr>
      </p:pic>
      <p:pic>
        <p:nvPicPr>
          <p:cNvPr id="420" name="Google Shape;76;p13" descr=""/>
          <p:cNvPicPr/>
          <p:nvPr/>
        </p:nvPicPr>
        <p:blipFill>
          <a:blip r:embed="rId18"/>
          <a:stretch/>
        </p:blipFill>
        <p:spPr>
          <a:xfrm>
            <a:off x="139320" y="1884600"/>
            <a:ext cx="1907280" cy="1974240"/>
          </a:xfrm>
          <a:prstGeom prst="rect">
            <a:avLst/>
          </a:prstGeom>
          <a:ln>
            <a:noFill/>
          </a:ln>
        </p:spPr>
      </p:pic>
      <p:pic>
        <p:nvPicPr>
          <p:cNvPr id="421" name="Google Shape;77;p13" descr=""/>
          <p:cNvPicPr/>
          <p:nvPr/>
        </p:nvPicPr>
        <p:blipFill>
          <a:blip r:embed="rId19"/>
          <a:stretch/>
        </p:blipFill>
        <p:spPr>
          <a:xfrm>
            <a:off x="8815320" y="4438080"/>
            <a:ext cx="2598120" cy="915120"/>
          </a:xfrm>
          <a:prstGeom prst="rect">
            <a:avLst/>
          </a:prstGeom>
          <a:ln>
            <a:noFill/>
          </a:ln>
        </p:spPr>
      </p:pic>
      <p:pic>
        <p:nvPicPr>
          <p:cNvPr id="422" name="Google Shape;78;p13" descr=""/>
          <p:cNvPicPr/>
          <p:nvPr/>
        </p:nvPicPr>
        <p:blipFill>
          <a:blip r:embed="rId20"/>
          <a:stretch/>
        </p:blipFill>
        <p:spPr>
          <a:xfrm>
            <a:off x="8571600" y="3146040"/>
            <a:ext cx="3085560" cy="1928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roup 1"/>
          <p:cNvGrpSpPr/>
          <p:nvPr/>
        </p:nvGrpSpPr>
        <p:grpSpPr>
          <a:xfrm>
            <a:off x="6847560" y="1112760"/>
            <a:ext cx="4564440" cy="5761440"/>
            <a:chOff x="6847560" y="1112760"/>
            <a:chExt cx="4564440" cy="5761440"/>
          </a:xfrm>
        </p:grpSpPr>
        <p:sp>
          <p:nvSpPr>
            <p:cNvPr id="596" name="CustomShape 2"/>
            <p:cNvSpPr/>
            <p:nvPr/>
          </p:nvSpPr>
          <p:spPr>
            <a:xfrm>
              <a:off x="7506720" y="2226960"/>
              <a:ext cx="1297080" cy="129708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ProductOwnership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97" name="CustomShape 3"/>
            <p:cNvSpPr/>
            <p:nvPr/>
          </p:nvSpPr>
          <p:spPr>
            <a:xfrm>
              <a:off x="8810640" y="2226960"/>
              <a:ext cx="1297080" cy="129708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Leader Projet Phénix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598" name="CustomShape 4"/>
            <p:cNvSpPr/>
            <p:nvPr/>
          </p:nvSpPr>
          <p:spPr>
            <a:xfrm>
              <a:off x="10114920" y="2226960"/>
              <a:ext cx="1297080" cy="129708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500" spc="-1" strike="noStrike">
                  <a:solidFill>
                    <a:srgbClr val="ffffff"/>
                  </a:solidFill>
                  <a:latin typeface="Arial Nova Cond"/>
                </a:rPr>
                <a:t>Recette</a:t>
              </a:r>
              <a:endParaRPr b="0" lang="fr-FR" sz="1500" spc="-1" strike="noStrike">
                <a:latin typeface="Arial"/>
              </a:endParaRPr>
            </a:p>
          </p:txBody>
        </p:sp>
        <p:sp>
          <p:nvSpPr>
            <p:cNvPr id="599" name="CustomShape 5"/>
            <p:cNvSpPr/>
            <p:nvPr/>
          </p:nvSpPr>
          <p:spPr>
            <a:xfrm>
              <a:off x="9456480" y="3348360"/>
              <a:ext cx="1297080" cy="129708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Fonctionnalité au top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00" name="CustomShape 6"/>
            <p:cNvSpPr/>
            <p:nvPr/>
          </p:nvSpPr>
          <p:spPr>
            <a:xfrm>
              <a:off x="8151840" y="3348360"/>
              <a:ext cx="1297080" cy="129708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Communication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01" name="CustomShape 7"/>
            <p:cNvSpPr/>
            <p:nvPr/>
          </p:nvSpPr>
          <p:spPr>
            <a:xfrm>
              <a:off x="6847560" y="3348360"/>
              <a:ext cx="1297080" cy="129708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Démo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02" name="CustomShape 8"/>
            <p:cNvSpPr/>
            <p:nvPr/>
          </p:nvSpPr>
          <p:spPr>
            <a:xfrm>
              <a:off x="7500600" y="4469760"/>
              <a:ext cx="1297080" cy="129708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Facilitation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03" name="CustomShape 9"/>
            <p:cNvSpPr/>
            <p:nvPr/>
          </p:nvSpPr>
          <p:spPr>
            <a:xfrm>
              <a:off x="8153280" y="1112760"/>
              <a:ext cx="1297080" cy="129708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Qualification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04" name="CustomShape 10"/>
            <p:cNvSpPr/>
            <p:nvPr/>
          </p:nvSpPr>
          <p:spPr>
            <a:xfrm>
              <a:off x="8787240" y="4462920"/>
              <a:ext cx="1297080" cy="129708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Représentation du cercle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05" name="CustomShape 11"/>
            <p:cNvSpPr/>
            <p:nvPr/>
          </p:nvSpPr>
          <p:spPr>
            <a:xfrm>
              <a:off x="8119800" y="5577120"/>
              <a:ext cx="1297080" cy="129708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Secrétariat</a:t>
              </a:r>
              <a:endParaRPr b="0" lang="fr-FR" sz="1600" spc="-1" strike="noStrike">
                <a:latin typeface="Arial"/>
              </a:endParaRPr>
            </a:p>
          </p:txBody>
        </p:sp>
      </p:grpSp>
      <p:grpSp>
        <p:nvGrpSpPr>
          <p:cNvPr id="606" name="Group 12"/>
          <p:cNvGrpSpPr/>
          <p:nvPr/>
        </p:nvGrpSpPr>
        <p:grpSpPr>
          <a:xfrm>
            <a:off x="1176480" y="1887120"/>
            <a:ext cx="4707000" cy="4833360"/>
            <a:chOff x="1176480" y="1887120"/>
            <a:chExt cx="4707000" cy="4833360"/>
          </a:xfrm>
        </p:grpSpPr>
        <p:sp>
          <p:nvSpPr>
            <p:cNvPr id="607" name="CustomShape 13"/>
            <p:cNvSpPr/>
            <p:nvPr/>
          </p:nvSpPr>
          <p:spPr>
            <a:xfrm>
              <a:off x="2518920" y="1887120"/>
              <a:ext cx="1346400" cy="13464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Secrétariat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08" name="CustomShape 14"/>
            <p:cNvSpPr/>
            <p:nvPr/>
          </p:nvSpPr>
          <p:spPr>
            <a:xfrm>
              <a:off x="2523600" y="4210200"/>
              <a:ext cx="1346400" cy="13464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CIR/CII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09" name="CustomShape 15"/>
            <p:cNvSpPr/>
            <p:nvPr/>
          </p:nvSpPr>
          <p:spPr>
            <a:xfrm>
              <a:off x="1849680" y="3050640"/>
              <a:ext cx="1346400" cy="13464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Facilitation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10" name="CustomShape 16"/>
            <p:cNvSpPr/>
            <p:nvPr/>
          </p:nvSpPr>
          <p:spPr>
            <a:xfrm>
              <a:off x="1176480" y="4210200"/>
              <a:ext cx="1346400" cy="13464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500" spc="-1" strike="noStrike">
                  <a:solidFill>
                    <a:srgbClr val="ffffff"/>
                  </a:solidFill>
                  <a:latin typeface="Arial Nova Cond"/>
                </a:rPr>
                <a:t>Représentant du cercle</a:t>
              </a:r>
              <a:endParaRPr b="0" lang="fr-FR" sz="1500" spc="-1" strike="noStrike">
                <a:latin typeface="Arial"/>
              </a:endParaRPr>
            </a:p>
          </p:txBody>
        </p:sp>
        <p:sp>
          <p:nvSpPr>
            <p:cNvPr id="611" name="CustomShape 17"/>
            <p:cNvSpPr/>
            <p:nvPr/>
          </p:nvSpPr>
          <p:spPr>
            <a:xfrm>
              <a:off x="3870360" y="4210200"/>
              <a:ext cx="1346400" cy="13464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Communication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12" name="CustomShape 18"/>
            <p:cNvSpPr/>
            <p:nvPr/>
          </p:nvSpPr>
          <p:spPr>
            <a:xfrm>
              <a:off x="3181320" y="5374080"/>
              <a:ext cx="1346400" cy="13464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DevOps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13" name="CustomShape 19"/>
            <p:cNvSpPr/>
            <p:nvPr/>
          </p:nvSpPr>
          <p:spPr>
            <a:xfrm>
              <a:off x="3193560" y="3050640"/>
              <a:ext cx="1346400" cy="13464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Développement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14" name="CustomShape 20"/>
            <p:cNvSpPr/>
            <p:nvPr/>
          </p:nvSpPr>
          <p:spPr>
            <a:xfrm>
              <a:off x="3872520" y="1887120"/>
              <a:ext cx="1346400" cy="13464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Support Informatique</a:t>
              </a:r>
              <a:endParaRPr b="0" lang="fr-FR" sz="1600" spc="-1" strike="noStrike">
                <a:latin typeface="Arial"/>
              </a:endParaRPr>
            </a:p>
          </p:txBody>
        </p:sp>
        <p:sp>
          <p:nvSpPr>
            <p:cNvPr id="615" name="CustomShape 21"/>
            <p:cNvSpPr/>
            <p:nvPr/>
          </p:nvSpPr>
          <p:spPr>
            <a:xfrm>
              <a:off x="4537080" y="3050640"/>
              <a:ext cx="1346400" cy="1346400"/>
            </a:xfrm>
            <a:prstGeom prst="ellipse">
              <a:avLst/>
            </a:prstGeom>
            <a:solidFill>
              <a:srgbClr val="4956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0" rIns="0" tIns="0" bIns="0" anchor="ctr">
              <a:noAutofit/>
            </a:bodyPr>
            <a:p>
              <a:pPr algn="ctr">
                <a:lnSpc>
                  <a:spcPct val="100000"/>
                </a:lnSpc>
              </a:pPr>
              <a:r>
                <a:rPr b="0" lang="fr-FR" sz="1600" spc="-1" strike="noStrike">
                  <a:solidFill>
                    <a:srgbClr val="ffffff"/>
                  </a:solidFill>
                  <a:latin typeface="Arial Nova Cond"/>
                </a:rPr>
                <a:t>Leader de cercle</a:t>
              </a:r>
              <a:endParaRPr b="0" lang="fr-FR" sz="1600" spc="-1" strike="noStrike">
                <a:latin typeface="Arial"/>
              </a:endParaRPr>
            </a:p>
          </p:txBody>
        </p:sp>
      </p:grpSp>
      <p:sp>
        <p:nvSpPr>
          <p:cNvPr id="616" name="CustomShape 22"/>
          <p:cNvSpPr/>
          <p:nvPr/>
        </p:nvSpPr>
        <p:spPr>
          <a:xfrm>
            <a:off x="980640" y="1596600"/>
            <a:ext cx="5159520" cy="5159520"/>
          </a:xfrm>
          <a:prstGeom prst="ellipse">
            <a:avLst/>
          </a:prstGeom>
          <a:solidFill>
            <a:srgbClr val="c9cafb">
              <a:alpha val="5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4472c4"/>
                </a:solidFill>
                <a:latin typeface="Arial Nova Cond"/>
              </a:rPr>
              <a:t>Cercle dev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17" name="CustomShape 23"/>
          <p:cNvSpPr/>
          <p:nvPr/>
        </p:nvSpPr>
        <p:spPr>
          <a:xfrm>
            <a:off x="6140520" y="1087920"/>
            <a:ext cx="5794920" cy="5794920"/>
          </a:xfrm>
          <a:prstGeom prst="ellipse">
            <a:avLst/>
          </a:prstGeom>
          <a:solidFill>
            <a:srgbClr val="c9cafb">
              <a:alpha val="50000"/>
            </a:srgb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4472c4"/>
                </a:solidFill>
                <a:latin typeface="Arial Nova Cond"/>
              </a:rPr>
              <a:t>Cercle Fonctionnel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18" name="TextShape 24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Mise en place de scrum</a:t>
            </a:r>
            <a:br/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Automne 2020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Mise en place de scrum</a:t>
            </a:r>
            <a:br/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Automne 2020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0" name="CustomShape 2"/>
          <p:cNvSpPr/>
          <p:nvPr/>
        </p:nvSpPr>
        <p:spPr>
          <a:xfrm>
            <a:off x="6832440" y="2354040"/>
            <a:ext cx="674640" cy="67464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Secrétariat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6834600" y="3518280"/>
            <a:ext cx="674640" cy="67464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CIR/CII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22" name="CustomShape 4"/>
          <p:cNvSpPr/>
          <p:nvPr/>
        </p:nvSpPr>
        <p:spPr>
          <a:xfrm>
            <a:off x="6497280" y="2937240"/>
            <a:ext cx="674640" cy="67464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Facilitation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23" name="CustomShape 5"/>
          <p:cNvSpPr/>
          <p:nvPr/>
        </p:nvSpPr>
        <p:spPr>
          <a:xfrm>
            <a:off x="6159600" y="3518280"/>
            <a:ext cx="674640" cy="67464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4" name="CustomShape 6"/>
          <p:cNvSpPr/>
          <p:nvPr/>
        </p:nvSpPr>
        <p:spPr>
          <a:xfrm>
            <a:off x="7509960" y="3518280"/>
            <a:ext cx="674640" cy="67464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Communication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25" name="CustomShape 7"/>
          <p:cNvSpPr/>
          <p:nvPr/>
        </p:nvSpPr>
        <p:spPr>
          <a:xfrm>
            <a:off x="7164360" y="4101480"/>
            <a:ext cx="674640" cy="67464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DevOps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26" name="CustomShape 8"/>
          <p:cNvSpPr/>
          <p:nvPr/>
        </p:nvSpPr>
        <p:spPr>
          <a:xfrm>
            <a:off x="7170480" y="2937240"/>
            <a:ext cx="674640" cy="67464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Développement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27" name="CustomShape 9"/>
          <p:cNvSpPr/>
          <p:nvPr/>
        </p:nvSpPr>
        <p:spPr>
          <a:xfrm>
            <a:off x="7510680" y="2354040"/>
            <a:ext cx="674640" cy="67464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28" name="CustomShape 10"/>
          <p:cNvSpPr/>
          <p:nvPr/>
        </p:nvSpPr>
        <p:spPr>
          <a:xfrm>
            <a:off x="7844040" y="2937240"/>
            <a:ext cx="674640" cy="67464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Leader de cercle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29" name="CustomShape 11"/>
          <p:cNvSpPr/>
          <p:nvPr/>
        </p:nvSpPr>
        <p:spPr>
          <a:xfrm>
            <a:off x="6061680" y="2208600"/>
            <a:ext cx="2585520" cy="2585520"/>
          </a:xfrm>
          <a:prstGeom prst="ellipse">
            <a:avLst/>
          </a:prstGeom>
          <a:solidFill>
            <a:srgbClr val="c9caf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4472c4"/>
                </a:solidFill>
                <a:latin typeface="Arial Nova Cond"/>
              </a:rPr>
              <a:t>Cercle dev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30" name="CustomShape 12"/>
          <p:cNvSpPr/>
          <p:nvPr/>
        </p:nvSpPr>
        <p:spPr>
          <a:xfrm>
            <a:off x="4126320" y="3762360"/>
            <a:ext cx="649800" cy="6498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1" name="CustomShape 13"/>
          <p:cNvSpPr/>
          <p:nvPr/>
        </p:nvSpPr>
        <p:spPr>
          <a:xfrm>
            <a:off x="4779720" y="3762360"/>
            <a:ext cx="649800" cy="6498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2" name="CustomShape 14"/>
          <p:cNvSpPr/>
          <p:nvPr/>
        </p:nvSpPr>
        <p:spPr>
          <a:xfrm>
            <a:off x="5433120" y="3762360"/>
            <a:ext cx="649800" cy="6498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500" spc="-1" strike="noStrike">
                <a:solidFill>
                  <a:srgbClr val="4956f4"/>
                </a:solidFill>
                <a:latin typeface="Arial Nova Cond"/>
              </a:rPr>
              <a:t>Recette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633" name="CustomShape 15"/>
          <p:cNvSpPr/>
          <p:nvPr/>
        </p:nvSpPr>
        <p:spPr>
          <a:xfrm>
            <a:off x="5103000" y="4324320"/>
            <a:ext cx="649800" cy="6498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Fonc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34" name="CustomShape 16"/>
          <p:cNvSpPr/>
          <p:nvPr/>
        </p:nvSpPr>
        <p:spPr>
          <a:xfrm>
            <a:off x="4449600" y="4324320"/>
            <a:ext cx="649800" cy="6498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Communication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35" name="CustomShape 17"/>
          <p:cNvSpPr/>
          <p:nvPr/>
        </p:nvSpPr>
        <p:spPr>
          <a:xfrm>
            <a:off x="3795840" y="4324320"/>
            <a:ext cx="649800" cy="6498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Démo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36" name="CustomShape 18"/>
          <p:cNvSpPr/>
          <p:nvPr/>
        </p:nvSpPr>
        <p:spPr>
          <a:xfrm>
            <a:off x="4123080" y="4886280"/>
            <a:ext cx="649800" cy="6498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Facilitation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37" name="CustomShape 19"/>
          <p:cNvSpPr/>
          <p:nvPr/>
        </p:nvSpPr>
        <p:spPr>
          <a:xfrm>
            <a:off x="4450320" y="3204000"/>
            <a:ext cx="649800" cy="6498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8" name="CustomShape 20"/>
          <p:cNvSpPr/>
          <p:nvPr/>
        </p:nvSpPr>
        <p:spPr>
          <a:xfrm>
            <a:off x="4767840" y="4882680"/>
            <a:ext cx="649800" cy="6498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9" name="CustomShape 21"/>
          <p:cNvSpPr/>
          <p:nvPr/>
        </p:nvSpPr>
        <p:spPr>
          <a:xfrm>
            <a:off x="4433400" y="5441040"/>
            <a:ext cx="649800" cy="6498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600" spc="-1" strike="noStrike">
                <a:solidFill>
                  <a:srgbClr val="4956f4"/>
                </a:solidFill>
                <a:latin typeface="Arial Nova Cond"/>
              </a:rPr>
              <a:t>Secrétariat</a:t>
            </a:r>
            <a:endParaRPr b="0" lang="fr-FR" sz="1600" spc="-1" strike="noStrike">
              <a:latin typeface="Arial"/>
            </a:endParaRPr>
          </a:p>
        </p:txBody>
      </p:sp>
      <p:sp>
        <p:nvSpPr>
          <p:cNvPr id="640" name="CustomShape 22"/>
          <p:cNvSpPr/>
          <p:nvPr/>
        </p:nvSpPr>
        <p:spPr>
          <a:xfrm>
            <a:off x="3421080" y="3191400"/>
            <a:ext cx="2903760" cy="2903760"/>
          </a:xfrm>
          <a:prstGeom prst="ellipse">
            <a:avLst/>
          </a:prstGeom>
          <a:solidFill>
            <a:srgbClr val="c9caf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4472c4"/>
                </a:solidFill>
                <a:latin typeface="Arial Nova Cond"/>
              </a:rPr>
              <a:t>Cercle Fonctionnel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41" name="CustomShape 23"/>
          <p:cNvSpPr/>
          <p:nvPr/>
        </p:nvSpPr>
        <p:spPr>
          <a:xfrm>
            <a:off x="6280200" y="4712400"/>
            <a:ext cx="1056600" cy="10566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500" spc="-1" strike="noStrike">
                <a:solidFill>
                  <a:srgbClr val="ffffff"/>
                </a:solidFill>
                <a:latin typeface="Arial Nova Cond"/>
              </a:rPr>
              <a:t>Représentant du cercle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642" name="CustomShape 24"/>
          <p:cNvSpPr/>
          <p:nvPr/>
        </p:nvSpPr>
        <p:spPr>
          <a:xfrm>
            <a:off x="7337160" y="4712400"/>
            <a:ext cx="1056600" cy="10566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500" spc="-1" strike="noStrike">
                <a:solidFill>
                  <a:srgbClr val="ffffff"/>
                </a:solidFill>
                <a:latin typeface="Arial Nova Cond"/>
              </a:rPr>
              <a:t>Scrum Mastering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643" name="CustomShape 25"/>
          <p:cNvSpPr/>
          <p:nvPr/>
        </p:nvSpPr>
        <p:spPr>
          <a:xfrm>
            <a:off x="6808680" y="5609880"/>
            <a:ext cx="1056600" cy="1056600"/>
          </a:xfrm>
          <a:prstGeom prst="ellipse">
            <a:avLst/>
          </a:prstGeom>
          <a:solidFill>
            <a:srgbClr val="4956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1500" spc="-1" strike="noStrike">
                <a:solidFill>
                  <a:srgbClr val="ffffff"/>
                </a:solidFill>
                <a:latin typeface="Arial Nova Cond"/>
              </a:rPr>
              <a:t>Equipier</a:t>
            </a:r>
            <a:endParaRPr b="0" lang="fr-FR" sz="1500" spc="-1" strike="noStrike">
              <a:latin typeface="Arial"/>
            </a:endParaRPr>
          </a:p>
        </p:txBody>
      </p:sp>
      <p:sp>
        <p:nvSpPr>
          <p:cNvPr id="644" name="CustomShape 26"/>
          <p:cNvSpPr/>
          <p:nvPr/>
        </p:nvSpPr>
        <p:spPr>
          <a:xfrm>
            <a:off x="3341160" y="1523880"/>
            <a:ext cx="5509080" cy="5509080"/>
          </a:xfrm>
          <a:prstGeom prst="ellipse">
            <a:avLst/>
          </a:prstGeom>
          <a:solidFill>
            <a:srgbClr val="c9cafb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4472c4"/>
                </a:solidFill>
                <a:latin typeface="Arial Nova Cond"/>
              </a:rPr>
              <a:t>Cercle Scrum</a:t>
            </a:r>
            <a:endParaRPr b="0" lang="fr-FR" sz="2400" spc="-1" strike="noStrike">
              <a:latin typeface="Arial"/>
            </a:endParaRPr>
          </a:p>
        </p:txBody>
      </p:sp>
    </p:spTree>
  </p:cSld>
  <p:transition spd="slow">
    <p:fade/>
  </p:transition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Nos rituels</a:t>
            </a:r>
            <a:br/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Automne 2020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6" name="Image 6" descr=""/>
          <p:cNvPicPr/>
          <p:nvPr/>
        </p:nvPicPr>
        <p:blipFill>
          <a:blip r:embed="rId1"/>
          <a:stretch/>
        </p:blipFill>
        <p:spPr>
          <a:xfrm>
            <a:off x="1944720" y="1790640"/>
            <a:ext cx="8302320" cy="4987080"/>
          </a:xfrm>
          <a:prstGeom prst="rect">
            <a:avLst/>
          </a:prstGeom>
          <a:ln>
            <a:noFill/>
          </a:ln>
        </p:spPr>
      </p:pic>
    </p:spTree>
  </p:cSld>
  <p:transition spd="slow">
    <p:fade/>
  </p:transition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TextShape 1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Rôle « Scrum master »</a:t>
            </a:r>
            <a:br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Été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 2021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48" name="Modèle 3D 4_0" descr="Sphère"/>
          <p:cNvPicPr/>
          <p:nvPr/>
        </p:nvPicPr>
        <p:blipFill>
          <a:blip r:embed="rId1"/>
          <a:stretch/>
        </p:blipFill>
        <p:spPr>
          <a:xfrm>
            <a:off x="4669560" y="2713680"/>
            <a:ext cx="2995920" cy="3021120"/>
          </a:xfrm>
          <a:prstGeom prst="rect">
            <a:avLst/>
          </a:prstGeom>
          <a:ln>
            <a:noFill/>
          </a:ln>
        </p:spPr>
      </p:pic>
      <p:sp>
        <p:nvSpPr>
          <p:cNvPr id="649" name="CustomShape 2"/>
          <p:cNvSpPr/>
          <p:nvPr/>
        </p:nvSpPr>
        <p:spPr>
          <a:xfrm flipV="1">
            <a:off x="6095880" y="1832760"/>
            <a:ext cx="360" cy="239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0" name="CustomShape 3"/>
          <p:cNvSpPr/>
          <p:nvPr/>
        </p:nvSpPr>
        <p:spPr>
          <a:xfrm>
            <a:off x="6984000" y="2084760"/>
            <a:ext cx="48960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Raison d’être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Garant de la méthodologie SCRUM et fluidifier les artefacts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1" name="CustomShape 4"/>
          <p:cNvSpPr/>
          <p:nvPr/>
        </p:nvSpPr>
        <p:spPr>
          <a:xfrm>
            <a:off x="8195040" y="3763080"/>
            <a:ext cx="31302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Domaines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capacité &amp; durée de sprint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daily standup meeting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2" name="CustomShape 5"/>
          <p:cNvSpPr/>
          <p:nvPr/>
        </p:nvSpPr>
        <p:spPr>
          <a:xfrm>
            <a:off x="360000" y="1296000"/>
            <a:ext cx="3949200" cy="5576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Redevabilités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temps prévisionnel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planifier lancement de sprint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préparer le nb de JH, la célérité et la capacité totale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suivre la saisie de temps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organiser le daily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communiquer l'état d'avancement à mi-sprint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préparer la clôture et PV de livraison (US effectuées + JH réél vs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prévu + réussite du sprint + démo de cloture + nb de hotfix)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planifier la clôture et les anticiper ( sur la durée de son mandat + deux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sprints)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animer les réunions de lancement et clôture ( facilitateur )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- avoir les yeux sur l'objectif et sur le board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53" name="CustomShape 6"/>
          <p:cNvSpPr/>
          <p:nvPr/>
        </p:nvSpPr>
        <p:spPr>
          <a:xfrm flipH="1">
            <a:off x="4443840" y="4192920"/>
            <a:ext cx="1651680" cy="121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4" name="CustomShape 7"/>
          <p:cNvSpPr/>
          <p:nvPr/>
        </p:nvSpPr>
        <p:spPr>
          <a:xfrm>
            <a:off x="6095880" y="4224600"/>
            <a:ext cx="198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655" name="Group 8"/>
          <p:cNvGrpSpPr/>
          <p:nvPr/>
        </p:nvGrpSpPr>
        <p:grpSpPr>
          <a:xfrm>
            <a:off x="4896000" y="6048000"/>
            <a:ext cx="7296120" cy="810000"/>
            <a:chOff x="4896000" y="6048000"/>
            <a:chExt cx="7296120" cy="810000"/>
          </a:xfrm>
        </p:grpSpPr>
        <p:sp>
          <p:nvSpPr>
            <p:cNvPr id="656" name="CustomShape 9"/>
            <p:cNvSpPr/>
            <p:nvPr/>
          </p:nvSpPr>
          <p:spPr>
            <a:xfrm>
              <a:off x="4896000" y="6048000"/>
              <a:ext cx="7296120" cy="810000"/>
            </a:xfrm>
            <a:prstGeom prst="rect">
              <a:avLst/>
            </a:prstGeom>
            <a:solidFill>
              <a:srgbClr val="ffb66c"/>
            </a:solidFill>
            <a:ln>
              <a:solidFill>
                <a:srgbClr val="fff5ce"/>
              </a:solidFill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657" name="CustomShape 10"/>
            <p:cNvSpPr/>
            <p:nvPr/>
          </p:nvSpPr>
          <p:spPr>
            <a:xfrm>
              <a:off x="5207760" y="6255000"/>
              <a:ext cx="518040" cy="516600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58" name="CustomShape 11"/>
            <p:cNvSpPr/>
            <p:nvPr/>
          </p:nvSpPr>
          <p:spPr>
            <a:xfrm>
              <a:off x="5869800" y="6192000"/>
              <a:ext cx="6010200" cy="6390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</a:rPr>
                <a:t>Il est décidé que le Scrum Master, par la proximité de ses redevabilités, était le 1</a:t>
              </a:r>
              <a:r>
                <a:rPr b="0" lang="fr-FR" sz="1800" spc="-1" strike="noStrike" baseline="14000000">
                  <a:solidFill>
                    <a:srgbClr val="000000"/>
                  </a:solidFill>
                  <a:latin typeface="Arial"/>
                </a:rPr>
                <a:t>er</a:t>
              </a:r>
              <a:r>
                <a:rPr b="0" lang="fr-FR" sz="1800" spc="-1" strike="noStrike">
                  <a:solidFill>
                    <a:srgbClr val="000000"/>
                  </a:solidFill>
                  <a:latin typeface="Arial"/>
                </a:rPr>
                <a:t> lien du cercle Scrum</a:t>
              </a:r>
              <a:endParaRPr b="0" lang="fr-FR" sz="1800" spc="-1" strike="noStrike">
                <a:latin typeface="Arial"/>
              </a:endParaRPr>
            </a:p>
          </p:txBody>
        </p:sp>
      </p:grpSp>
    </p:spTree>
  </p:cSld>
  <p:transition spd="slow">
    <p:fade/>
  </p:transition>
  <p:timing>
    <p:tnLst>
      <p:par>
        <p:cTn id="294" dur="indefinite" restart="never" nodeType="tmRoot">
          <p:childTnLst>
            <p:seq>
              <p:cTn id="295" dur="indefinite" nodeType="mainSeq">
                <p:childTnLst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TextShape 1"/>
          <p:cNvSpPr txBox="1"/>
          <p:nvPr/>
        </p:nvSpPr>
        <p:spPr>
          <a:xfrm>
            <a:off x="838440" y="36540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1ère réunion de gouvernance de cercle</a:t>
            </a:r>
            <a:br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Automne</a:t>
            </a: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 2021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0" name="CustomShape 2"/>
          <p:cNvSpPr/>
          <p:nvPr/>
        </p:nvSpPr>
        <p:spPr>
          <a:xfrm>
            <a:off x="648000" y="2443320"/>
            <a:ext cx="10800000" cy="91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Tensions </a:t>
            </a:r>
            <a:r>
              <a:rPr b="1" lang="fr-FR" sz="1800" spc="-1" strike="noStrike">
                <a:solidFill>
                  <a:srgbClr val="ff3838"/>
                </a:solidFill>
                <a:latin typeface="Arial"/>
              </a:rPr>
              <a:t>opérationnelles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 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VS Tensions </a:t>
            </a:r>
            <a:r>
              <a:rPr b="1" lang="fr-FR" sz="1800" spc="-1" strike="noStrike">
                <a:solidFill>
                  <a:srgbClr val="3465a4"/>
                </a:solidFill>
                <a:latin typeface="Arial"/>
              </a:rPr>
              <a:t>structurelles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=&gt; allègement des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prochaines réunions de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triages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=&gt;1 temps dédié pour parler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organisation = charge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mentale (un peu) allégée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61" name="CustomShape 3"/>
          <p:cNvSpPr/>
          <p:nvPr/>
        </p:nvSpPr>
        <p:spPr>
          <a:xfrm>
            <a:off x="648000" y="3888000"/>
            <a:ext cx="1080000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Rôle de </a:t>
            </a:r>
            <a:r>
              <a:rPr b="1" lang="fr-FR" sz="1800" spc="-1" strike="noStrike">
                <a:solidFill>
                  <a:srgbClr val="8d1d75"/>
                </a:solidFill>
                <a:latin typeface="Arial"/>
              </a:rPr>
              <a:t>1</a:t>
            </a:r>
            <a:r>
              <a:rPr b="1" lang="fr-FR" sz="1800" spc="-1" strike="noStrike" baseline="14000000">
                <a:solidFill>
                  <a:srgbClr val="8d1d75"/>
                </a:solidFill>
                <a:latin typeface="Arial"/>
              </a:rPr>
              <a:t>er</a:t>
            </a:r>
            <a:r>
              <a:rPr b="1" lang="fr-FR" sz="1800" spc="-1" strike="noStrike">
                <a:solidFill>
                  <a:srgbClr val="8d1d75"/>
                </a:solidFill>
                <a:latin typeface="Arial"/>
              </a:rPr>
              <a:t> lien / leader</a:t>
            </a: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 du cercle DEV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=&gt; pratique de l’« élection sans candidat »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=&gt; clarification et rappels sur les roles et redevabilités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=&gt; nettoyage de certains rôles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662" name="CustomShape 4"/>
          <p:cNvSpPr/>
          <p:nvPr/>
        </p:nvSpPr>
        <p:spPr>
          <a:xfrm>
            <a:off x="648000" y="5445720"/>
            <a:ext cx="1080000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fr-FR" sz="1800" spc="-1" strike="noStrike">
                <a:latin typeface="Arial"/>
              </a:rPr>
              <a:t>Lancement d’autre types de </a:t>
            </a:r>
            <a:r>
              <a:rPr b="1" lang="fr-FR" sz="1800" spc="-1" strike="noStrike">
                <a:latin typeface="Arial"/>
              </a:rPr>
              <a:t>projets</a:t>
            </a: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=&gt; un vrai cadre de travail discuter 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  <a:ea typeface="Noto Sans CJK SC"/>
              </a:rPr>
              <a:t>OKR et amélioration globale</a:t>
            </a:r>
            <a:endParaRPr b="0" lang="fr-FR" sz="1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00" dur="indefinite" restart="never" nodeType="tmRoot">
          <p:childTnLst>
            <p:seq>
              <p:cTn id="301" dur="indefinite" nodeType="mainSeq">
                <p:childTnLst>
                  <p:par>
                    <p:cTn id="302" fill="hold">
                      <p:stCondLst>
                        <p:cond delay="indefinite"/>
                      </p:stCondLst>
                      <p:childTnLst>
                        <p:par>
                          <p:cTn id="303" fill="hold">
                            <p:stCondLst>
                              <p:cond delay="0"/>
                            </p:stCondLst>
                            <p:childTnLst>
                              <p:par>
                                <p:cTn id="30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0" fill="hold">
                      <p:stCondLst>
                        <p:cond delay="indefinite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3" name="Group 1"/>
          <p:cNvGrpSpPr/>
          <p:nvPr/>
        </p:nvGrpSpPr>
        <p:grpSpPr>
          <a:xfrm>
            <a:off x="1924200" y="375840"/>
            <a:ext cx="8343360" cy="6105600"/>
            <a:chOff x="1924200" y="375840"/>
            <a:chExt cx="8343360" cy="6105600"/>
          </a:xfrm>
        </p:grpSpPr>
        <p:sp>
          <p:nvSpPr>
            <p:cNvPr id="664" name="CustomShape 2"/>
            <p:cNvSpPr/>
            <p:nvPr/>
          </p:nvSpPr>
          <p:spPr>
            <a:xfrm>
              <a:off x="1924200" y="375840"/>
              <a:ext cx="6105600" cy="6105600"/>
            </a:xfrm>
            <a:prstGeom prst="ellipse">
              <a:avLst/>
            </a:prstGeom>
            <a:solidFill>
              <a:srgbClr val="a4c2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665" name="CustomShape 3"/>
            <p:cNvSpPr/>
            <p:nvPr/>
          </p:nvSpPr>
          <p:spPr>
            <a:xfrm>
              <a:off x="4161960" y="375840"/>
              <a:ext cx="6105600" cy="6105600"/>
            </a:xfrm>
            <a:prstGeom prst="ellipse">
              <a:avLst/>
            </a:prstGeom>
            <a:solidFill>
              <a:srgbClr val="f9cb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666" name="CustomShape 4"/>
          <p:cNvSpPr/>
          <p:nvPr/>
        </p:nvSpPr>
        <p:spPr>
          <a:xfrm>
            <a:off x="1898640" y="507960"/>
            <a:ext cx="8343720" cy="5835240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67" name="CustomShape 5"/>
          <p:cNvSpPr/>
          <p:nvPr/>
        </p:nvSpPr>
        <p:spPr>
          <a:xfrm>
            <a:off x="2508120" y="970920"/>
            <a:ext cx="288252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ffffff"/>
                </a:solidFill>
                <a:latin typeface="Arial"/>
              </a:rPr>
              <a:t>Holacratie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668" name="CustomShape 6"/>
          <p:cNvSpPr/>
          <p:nvPr/>
        </p:nvSpPr>
        <p:spPr>
          <a:xfrm>
            <a:off x="6756480" y="838080"/>
            <a:ext cx="2882520" cy="88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ffffff"/>
                </a:solidFill>
                <a:latin typeface="Arial"/>
              </a:rPr>
              <a:t>Agile Scrum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400" spc="-1" strike="noStrike">
                <a:solidFill>
                  <a:srgbClr val="ffffff"/>
                </a:solidFill>
                <a:latin typeface="Arial"/>
              </a:rPr>
              <a:t>(AddOn)</a:t>
            </a:r>
            <a:endParaRPr b="0" lang="fr-FR" sz="2400" spc="-1" strike="noStrike">
              <a:latin typeface="Arial"/>
            </a:endParaRPr>
          </a:p>
        </p:txBody>
      </p:sp>
      <p:sp>
        <p:nvSpPr>
          <p:cNvPr id="669" name="CustomShape 7"/>
          <p:cNvSpPr/>
          <p:nvPr/>
        </p:nvSpPr>
        <p:spPr>
          <a:xfrm>
            <a:off x="2889360" y="1776600"/>
            <a:ext cx="6413040" cy="350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Objectifs / raisons d’être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Engagement fort des membres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Rôles opérationnels et structurels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L’auto-gestion de l’équipe/cercle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Amélioration continue (tensions, Retro)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Scrum Master = Leader de cercle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1 produit = 1 cercle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000000"/>
                </a:solidFill>
                <a:latin typeface="Arial"/>
              </a:rPr>
              <a:t>POship + SMing</a:t>
            </a:r>
            <a:endParaRPr b="0" lang="fr-FR" sz="2800" spc="-1" strike="noStrike">
              <a:latin typeface="Arial"/>
            </a:endParaRPr>
          </a:p>
        </p:txBody>
      </p:sp>
    </p:spTree>
  </p:cSld>
  <p:transition spd="slow">
    <p:fade/>
  </p:transition>
  <p:timing>
    <p:tnLst>
      <p:par>
        <p:cTn id="314" dur="indefinite" restart="never" nodeType="tmRoot">
          <p:childTnLst>
            <p:seq>
              <p:cTn id="315" dur="indefinite" nodeType="mainSeq">
                <p:childTnLst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0" fill="hold">
                      <p:stCondLst>
                        <p:cond delay="indefinite"/>
                      </p:stCondLst>
                      <p:childTnLst>
                        <p:par>
                          <p:cTn id="321" fill="hold">
                            <p:stCondLst>
                              <p:cond delay="0"/>
                            </p:stCondLst>
                            <p:childTnLst>
                              <p:par>
                                <p:cTn id="32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4" fill="hold">
                      <p:stCondLst>
                        <p:cond delay="indefinite"/>
                      </p:stCondLst>
                      <p:childTnLst>
                        <p:par>
                          <p:cTn id="325" fill="hold">
                            <p:stCondLst>
                              <p:cond delay="0"/>
                            </p:stCondLst>
                            <p:childTnLst>
                              <p:par>
                                <p:cTn id="32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2" fill="hold">
                      <p:stCondLst>
                        <p:cond delay="indefinite"/>
                      </p:stCondLst>
                      <p:childTnLst>
                        <p:par>
                          <p:cTn id="333" fill="hold">
                            <p:stCondLst>
                              <p:cond delay="0"/>
                            </p:stCondLst>
                            <p:childTnLst>
                              <p:par>
                                <p:cTn id="33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6" fill="hold">
                      <p:stCondLst>
                        <p:cond delay="indefinite"/>
                      </p:stCondLst>
                      <p:childTnLst>
                        <p:par>
                          <p:cTn id="337" fill="hold">
                            <p:stCondLst>
                              <p:cond delay="0"/>
                            </p:stCondLst>
                            <p:childTnLst>
                              <p:par>
                                <p:cTn id="33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4" fill="hold">
                      <p:stCondLst>
                        <p:cond delay="indefinite"/>
                      </p:stCondLst>
                      <p:childTnLst>
                        <p:par>
                          <p:cTn id="345" fill="hold">
                            <p:stCondLst>
                              <p:cond delay="0"/>
                            </p:stCondLst>
                            <p:childTnLst>
                              <p:par>
                                <p:cTn id="34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Image 4" descr=""/>
          <p:cNvPicPr/>
          <p:nvPr/>
        </p:nvPicPr>
        <p:blipFill>
          <a:blip r:embed="rId1"/>
          <a:stretch/>
        </p:blipFill>
        <p:spPr>
          <a:xfrm>
            <a:off x="1638360" y="1092960"/>
            <a:ext cx="8915040" cy="4671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MERCI pour votre écoute !</a:t>
            </a:r>
            <a:br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Des questions / réactions pour finir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672" name="Picture 2" descr=""/>
          <p:cNvPicPr/>
          <p:nvPr/>
        </p:nvPicPr>
        <p:blipFill>
          <a:blip r:embed="rId1"/>
          <a:stretch/>
        </p:blipFill>
        <p:spPr>
          <a:xfrm>
            <a:off x="4114800" y="1892520"/>
            <a:ext cx="3962160" cy="396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Autofit/>
          </a:bodyPr>
          <a:p>
            <a:pPr algn="ctr"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Quelques questions pour démarrer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4" name="Picture 2" descr=""/>
          <p:cNvPicPr/>
          <p:nvPr/>
        </p:nvPicPr>
        <p:blipFill>
          <a:blip r:embed="rId1"/>
          <a:stretch/>
        </p:blipFill>
        <p:spPr>
          <a:xfrm>
            <a:off x="4114800" y="1892520"/>
            <a:ext cx="3962160" cy="3962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4660200" y="1568880"/>
            <a:ext cx="4112280" cy="3831840"/>
          </a:xfrm>
          <a:prstGeom prst="ellipse">
            <a:avLst/>
          </a:prstGeom>
          <a:blipFill rotWithShape="0">
            <a:blip r:embed="rId1"/>
            <a:stretch>
              <a:fillRect l="0" t="744916" r="1118315" b="-66913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6" name="TextShape 2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p>
            <a:pPr>
              <a:lnSpc>
                <a:spcPct val="90000"/>
              </a:lnSpc>
            </a:pP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L'a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gili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té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et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l'h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ol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ac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rat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ie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:</a:t>
            </a:r>
            <a:br/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de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s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sé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qu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en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ce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s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A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D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N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en 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co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m</a:t>
            </a:r>
            <a:r>
              <a:rPr b="0" lang="fr-FR" sz="4400" spc="-1" strike="noStrike">
                <a:solidFill>
                  <a:srgbClr val="000000"/>
                </a:solidFill>
                <a:latin typeface="Arial"/>
              </a:rPr>
              <a:t>un</a:t>
            </a:r>
            <a:endParaRPr b="0" lang="fr-FR" sz="4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27" name="Picture 2" descr=""/>
          <p:cNvPicPr/>
          <p:nvPr/>
        </p:nvPicPr>
        <p:blipFill>
          <a:blip r:embed="rId2"/>
          <a:stretch/>
        </p:blipFill>
        <p:spPr>
          <a:xfrm>
            <a:off x="-811440" y="2681640"/>
            <a:ext cx="7124400" cy="5152680"/>
          </a:xfrm>
          <a:prstGeom prst="rect">
            <a:avLst/>
          </a:prstGeom>
          <a:ln>
            <a:noFill/>
          </a:ln>
        </p:spPr>
      </p:pic>
      <p:sp>
        <p:nvSpPr>
          <p:cNvPr id="428" name="CustomShape 3"/>
          <p:cNvSpPr/>
          <p:nvPr/>
        </p:nvSpPr>
        <p:spPr>
          <a:xfrm>
            <a:off x="175320" y="3625200"/>
            <a:ext cx="2342880" cy="700200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Sociocratie (1970)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Gerard Endenburg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29" name="CustomShape 4"/>
          <p:cNvSpPr/>
          <p:nvPr/>
        </p:nvSpPr>
        <p:spPr>
          <a:xfrm>
            <a:off x="3783960" y="5383440"/>
            <a:ext cx="2068920" cy="700200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Manifeste agile (2001)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30" name="CustomShape 5"/>
          <p:cNvSpPr/>
          <p:nvPr/>
        </p:nvSpPr>
        <p:spPr>
          <a:xfrm>
            <a:off x="2720160" y="2476800"/>
            <a:ext cx="2549520" cy="700200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Holacracy (2008)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Brian Robertson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31" name="CustomShape 6"/>
          <p:cNvSpPr/>
          <p:nvPr/>
        </p:nvSpPr>
        <p:spPr>
          <a:xfrm>
            <a:off x="7580520" y="1823400"/>
            <a:ext cx="2068920" cy="395280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#HolaScrum</a:t>
            </a:r>
            <a:endParaRPr b="0" lang="fr-FR" sz="2000" spc="-1" strike="noStrike">
              <a:latin typeface="Arial"/>
            </a:endParaRPr>
          </a:p>
        </p:txBody>
      </p:sp>
      <p:pic>
        <p:nvPicPr>
          <p:cNvPr id="432" name="Graphique 14" descr=""/>
          <p:cNvPicPr/>
          <p:nvPr/>
        </p:nvPicPr>
        <p:blipFill>
          <a:blip r:embed="rId3"/>
          <a:stretch/>
        </p:blipFill>
        <p:spPr>
          <a:xfrm>
            <a:off x="8537760" y="3429000"/>
            <a:ext cx="3337560" cy="3337560"/>
          </a:xfrm>
          <a:prstGeom prst="rect">
            <a:avLst/>
          </a:prstGeom>
          <a:ln>
            <a:noFill/>
          </a:ln>
        </p:spPr>
      </p:pic>
      <p:sp>
        <p:nvSpPr>
          <p:cNvPr id="433" name="CustomShape 7"/>
          <p:cNvSpPr/>
          <p:nvPr/>
        </p:nvSpPr>
        <p:spPr>
          <a:xfrm>
            <a:off x="6716520" y="3850200"/>
            <a:ext cx="2755080" cy="700200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Modern agile (2016?)</a:t>
            </a:r>
            <a:endParaRPr b="0" lang="fr-FR" sz="2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Joshua Kerievsky</a:t>
            </a:r>
            <a:endParaRPr b="0" lang="fr-FR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TextShape 1"/>
          <p:cNvSpPr txBox="1"/>
          <p:nvPr/>
        </p:nvSpPr>
        <p:spPr>
          <a:xfrm>
            <a:off x="838080" y="2426760"/>
            <a:ext cx="10515240" cy="20044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90000"/>
              </a:lnSpc>
            </a:pPr>
            <a:br/>
            <a:br/>
            <a:r>
              <a:rPr b="0" lang="fr-FR" sz="6600" spc="-1" strike="noStrike">
                <a:solidFill>
                  <a:srgbClr val="000000"/>
                </a:solidFill>
                <a:latin typeface="Arial"/>
              </a:rPr>
              <a:t>... et je passe la parole </a:t>
            </a:r>
            <a:br/>
            <a:r>
              <a:rPr b="0" lang="fr-FR" sz="6600" spc="-1" strike="noStrike">
                <a:solidFill>
                  <a:srgbClr val="000000"/>
                </a:solidFill>
                <a:latin typeface="Arial"/>
              </a:rPr>
              <a:t>à Véronique</a:t>
            </a:r>
            <a:endParaRPr b="0" lang="fr-FR" sz="6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CustomShape 1"/>
          <p:cNvSpPr/>
          <p:nvPr/>
        </p:nvSpPr>
        <p:spPr>
          <a:xfrm>
            <a:off x="5002560" y="186120"/>
            <a:ext cx="7199640" cy="7199640"/>
          </a:xfrm>
          <a:custGeom>
            <a:avLst/>
            <a:gdLst/>
            <a:ahLst/>
            <a:rect l="l" t="t" r="r" b="b"/>
            <a:pathLst>
              <a:path w="10000" h="9951">
                <a:moveTo>
                  <a:pt x="0" y="10000"/>
                </a:moveTo>
                <a:close/>
              </a:path>
            </a:pathLst>
          </a:custGeom>
          <a:solidFill>
            <a:schemeClr val="accent1">
              <a:lumMod val="75000"/>
              <a:alpha val="4000"/>
            </a:schemeClr>
          </a:solidFill>
          <a:ln w="12600">
            <a:solidFill>
              <a:schemeClr val="bg2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fr-FR" sz="1800" spc="-1" strike="noStrike">
                <a:solidFill>
                  <a:srgbClr val="333f4f"/>
                </a:solidFill>
                <a:latin typeface="Calibri"/>
                <a:ea typeface="SimSun"/>
              </a:rPr>
              <a:t>	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36" name="TextShape 2"/>
          <p:cNvSpPr txBox="1"/>
          <p:nvPr/>
        </p:nvSpPr>
        <p:spPr>
          <a:xfrm>
            <a:off x="396720" y="1825920"/>
            <a:ext cx="5608080" cy="429336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p>
            <a:pPr>
              <a:lnSpc>
                <a:spcPct val="90000"/>
              </a:lnSpc>
            </a:pPr>
            <a:r>
              <a:rPr b="0" lang="fr-FR" sz="2000" spc="-1" strike="noStrike" u="sng">
                <a:solidFill>
                  <a:srgbClr val="333f4f"/>
                </a:solidFill>
                <a:uFillTx/>
                <a:latin typeface="Arial"/>
                <a:ea typeface="Arial"/>
              </a:rPr>
              <a:t>Vient du grec :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b="0" lang="fr-FR" sz="2000" spc="-1" strike="noStrike">
                <a:solidFill>
                  <a:srgbClr val="333f4f"/>
                </a:solidFill>
                <a:latin typeface="Arial"/>
                <a:ea typeface="Arial"/>
              </a:rPr>
              <a:t>- Holos : le tout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b="0" lang="fr-FR" sz="2000" spc="-1" strike="noStrike">
                <a:solidFill>
                  <a:srgbClr val="333f4f"/>
                </a:solidFill>
                <a:latin typeface="Arial"/>
                <a:ea typeface="Arial"/>
              </a:rPr>
              <a:t>- kratos : le pouvoir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b="0" lang="fr-FR" sz="2000" spc="-1" strike="noStrike" u="sng">
                <a:solidFill>
                  <a:srgbClr val="333f4f"/>
                </a:solidFill>
                <a:uFillTx/>
                <a:latin typeface="Arial"/>
                <a:ea typeface="Arial"/>
              </a:rPr>
              <a:t>Un holon :</a:t>
            </a:r>
            <a:r>
              <a:rPr b="0" lang="fr-FR" sz="2000" spc="-1" strike="noStrike">
                <a:solidFill>
                  <a:srgbClr val="333f4f"/>
                </a:solidFill>
                <a:latin typeface="Arial"/>
                <a:ea typeface="Arial"/>
              </a:rPr>
              <a:t> quelque chose qui est à 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b="0" lang="fr-FR" sz="2000" spc="-1" strike="noStrike">
                <a:solidFill>
                  <a:srgbClr val="333f4f"/>
                </a:solidFill>
                <a:latin typeface="Arial"/>
                <a:ea typeface="Arial"/>
              </a:rPr>
              <a:t>la fois un tout et une partie 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b="0" lang="fr-FR" sz="2000" spc="-1" strike="noStrike">
                <a:solidFill>
                  <a:srgbClr val="333f4f"/>
                </a:solidFill>
                <a:latin typeface="Arial"/>
                <a:ea typeface="Arial"/>
              </a:rPr>
              <a:t>d’un tout plus grand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  <a:p>
            <a:pPr>
              <a:lnSpc>
                <a:spcPct val="90000"/>
              </a:lnSpc>
            </a:pPr>
            <a:r>
              <a:rPr b="0" lang="fr-FR" sz="2000" spc="-1" strike="noStrike">
                <a:solidFill>
                  <a:srgbClr val="333f4f"/>
                </a:solidFill>
                <a:latin typeface="Arial"/>
                <a:ea typeface="Arial"/>
              </a:rPr>
              <a:t>Le corps humain est une </a:t>
            </a:r>
            <a:r>
              <a:rPr b="0" lang="fr-FR" sz="2000" spc="-1" strike="noStrike" u="sng">
                <a:solidFill>
                  <a:srgbClr val="333f4f"/>
                </a:solidFill>
                <a:uFillTx/>
                <a:latin typeface="Arial"/>
                <a:ea typeface="Arial"/>
              </a:rPr>
              <a:t>holarchie</a:t>
            </a:r>
            <a:endParaRPr b="0" lang="fr-FR" sz="20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37" name="CustomShape 3"/>
          <p:cNvSpPr/>
          <p:nvPr/>
        </p:nvSpPr>
        <p:spPr>
          <a:xfrm>
            <a:off x="9945000" y="2440440"/>
            <a:ext cx="1835640" cy="1835640"/>
          </a:xfrm>
          <a:custGeom>
            <a:avLst/>
            <a:gdLst/>
            <a:ahLst/>
            <a:rect l="l" t="t" r="r" b="b"/>
            <a:pathLst>
              <a:path w="2550" h="2501">
                <a:moveTo>
                  <a:pt x="0" y="2550"/>
                </a:moveTo>
                <a:close/>
              </a:path>
            </a:pathLst>
          </a:custGeom>
          <a:solidFill>
            <a:srgbClr val="9dc3e6">
              <a:alpha val="32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38" name="CustomShape 4"/>
          <p:cNvSpPr/>
          <p:nvPr/>
        </p:nvSpPr>
        <p:spPr>
          <a:xfrm>
            <a:off x="9113400" y="2363400"/>
            <a:ext cx="2962080" cy="2958480"/>
          </a:xfrm>
          <a:custGeom>
            <a:avLst/>
            <a:gdLst/>
            <a:ahLst/>
            <a:rect l="l" t="t" r="r" b="b"/>
            <a:pathLst>
              <a:path w="4115" h="4061">
                <a:moveTo>
                  <a:pt x="0" y="4110"/>
                </a:moveTo>
                <a:close/>
              </a:path>
            </a:pathLst>
          </a:custGeom>
          <a:solidFill>
            <a:srgbClr val="4472c4">
              <a:alpha val="43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39" name="CustomShape 5"/>
          <p:cNvSpPr/>
          <p:nvPr/>
        </p:nvSpPr>
        <p:spPr>
          <a:xfrm>
            <a:off x="8004600" y="2013120"/>
            <a:ext cx="4079520" cy="4073760"/>
          </a:xfrm>
          <a:custGeom>
            <a:avLst/>
            <a:gdLst/>
            <a:ahLst/>
            <a:rect l="l" t="t" r="r" b="b"/>
            <a:pathLst>
              <a:path w="5667" h="5610">
                <a:moveTo>
                  <a:pt x="0" y="5659"/>
                </a:moveTo>
                <a:close/>
              </a:path>
            </a:pathLst>
          </a:custGeom>
          <a:solidFill>
            <a:srgbClr val="4472c4">
              <a:alpha val="12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40" name="CustomShape 6"/>
          <p:cNvSpPr/>
          <p:nvPr/>
        </p:nvSpPr>
        <p:spPr>
          <a:xfrm>
            <a:off x="9237960" y="5380200"/>
            <a:ext cx="1571400" cy="106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200" spc="-1" strike="noStrike">
                <a:solidFill>
                  <a:srgbClr val="3b3838"/>
                </a:solidFill>
                <a:latin typeface="Calibri"/>
              </a:rPr>
              <a:t>Intestin</a:t>
            </a:r>
            <a:endParaRPr b="0" lang="fr-FR" sz="3200" spc="-1" strike="noStrike">
              <a:latin typeface="Arial"/>
            </a:endParaRPr>
          </a:p>
        </p:txBody>
      </p:sp>
      <p:sp>
        <p:nvSpPr>
          <p:cNvPr id="441" name="CustomShape 7"/>
          <p:cNvSpPr/>
          <p:nvPr/>
        </p:nvSpPr>
        <p:spPr>
          <a:xfrm>
            <a:off x="6119280" y="659160"/>
            <a:ext cx="2159280" cy="2148480"/>
          </a:xfrm>
          <a:custGeom>
            <a:avLst/>
            <a:gdLst/>
            <a:ahLst/>
            <a:rect l="l" t="t" r="r" b="b"/>
            <a:pathLst>
              <a:path w="3000" h="2936">
                <a:moveTo>
                  <a:pt x="0" y="2985"/>
                </a:moveTo>
                <a:close/>
              </a:path>
            </a:pathLst>
          </a:custGeom>
          <a:solidFill>
            <a:schemeClr val="accent1">
              <a:lumMod val="75000"/>
              <a:alpha val="13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333f4f"/>
                </a:solidFill>
                <a:latin typeface="Arial"/>
                <a:ea typeface="SimSun"/>
              </a:rPr>
              <a:t>Cœur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42" name="CustomShape 8"/>
          <p:cNvSpPr/>
          <p:nvPr/>
        </p:nvSpPr>
        <p:spPr>
          <a:xfrm>
            <a:off x="10604880" y="3063240"/>
            <a:ext cx="1079640" cy="1079640"/>
          </a:xfrm>
          <a:custGeom>
            <a:avLst/>
            <a:gdLst/>
            <a:ahLst/>
            <a:rect l="l" t="t" r="r" b="b"/>
            <a:pathLst>
              <a:path w="1500" h="1451">
                <a:moveTo>
                  <a:pt x="0" y="1500"/>
                </a:moveTo>
                <a:close/>
              </a:path>
            </a:pathLst>
          </a:custGeom>
          <a:solidFill>
            <a:schemeClr val="accent1">
              <a:lumMod val="75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43" name="CustomShape 9"/>
          <p:cNvSpPr/>
          <p:nvPr/>
        </p:nvSpPr>
        <p:spPr>
          <a:xfrm>
            <a:off x="5865480" y="4545000"/>
            <a:ext cx="2159280" cy="2148480"/>
          </a:xfrm>
          <a:custGeom>
            <a:avLst/>
            <a:gdLst/>
            <a:ahLst/>
            <a:rect l="l" t="t" r="r" b="b"/>
            <a:pathLst>
              <a:path w="3000" h="2936">
                <a:moveTo>
                  <a:pt x="0" y="2985"/>
                </a:moveTo>
                <a:close/>
              </a:path>
            </a:pathLst>
          </a:custGeom>
          <a:solidFill>
            <a:srgbClr val="4472c4">
              <a:alpha val="13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r>
              <a:rPr b="0" lang="fr-FR" sz="2800" spc="-1" strike="noStrike">
                <a:solidFill>
                  <a:srgbClr val="333f4f"/>
                </a:solidFill>
                <a:latin typeface="Arial"/>
                <a:ea typeface="SimSun"/>
              </a:rPr>
              <a:t>Poumon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44" name="CustomShape 10"/>
          <p:cNvSpPr/>
          <p:nvPr/>
        </p:nvSpPr>
        <p:spPr>
          <a:xfrm>
            <a:off x="10794240" y="3340440"/>
            <a:ext cx="92160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ffffff"/>
                </a:solidFill>
                <a:latin typeface="Calibri"/>
              </a:rPr>
              <a:t>Atome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45" name="CustomShape 11"/>
          <p:cNvSpPr/>
          <p:nvPr/>
        </p:nvSpPr>
        <p:spPr>
          <a:xfrm>
            <a:off x="8887680" y="2470680"/>
            <a:ext cx="359640" cy="359640"/>
          </a:xfrm>
          <a:custGeom>
            <a:avLst/>
            <a:gdLst/>
            <a:ahLst/>
            <a:rect l="l" t="t" r="r" b="b"/>
            <a:pathLst>
              <a:path w="500" h="451">
                <a:moveTo>
                  <a:pt x="0" y="500"/>
                </a:move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46" name="CustomShape 12"/>
          <p:cNvSpPr/>
          <p:nvPr/>
        </p:nvSpPr>
        <p:spPr>
          <a:xfrm>
            <a:off x="9410760" y="2258640"/>
            <a:ext cx="359640" cy="359640"/>
          </a:xfrm>
          <a:custGeom>
            <a:avLst/>
            <a:gdLst/>
            <a:ahLst/>
            <a:rect l="l" t="t" r="r" b="b"/>
            <a:pathLst>
              <a:path w="500" h="451">
                <a:moveTo>
                  <a:pt x="0" y="500"/>
                </a:move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47" name="CustomShape 13"/>
          <p:cNvSpPr/>
          <p:nvPr/>
        </p:nvSpPr>
        <p:spPr>
          <a:xfrm>
            <a:off x="9188280" y="5002920"/>
            <a:ext cx="359640" cy="359640"/>
          </a:xfrm>
          <a:custGeom>
            <a:avLst/>
            <a:gdLst/>
            <a:ahLst/>
            <a:rect l="l" t="t" r="r" b="b"/>
            <a:pathLst>
              <a:path w="500" h="451">
                <a:moveTo>
                  <a:pt x="0" y="500"/>
                </a:move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48" name="CustomShape 14"/>
          <p:cNvSpPr/>
          <p:nvPr/>
        </p:nvSpPr>
        <p:spPr>
          <a:xfrm>
            <a:off x="8732160" y="4501800"/>
            <a:ext cx="359640" cy="359640"/>
          </a:xfrm>
          <a:custGeom>
            <a:avLst/>
            <a:gdLst/>
            <a:ahLst/>
            <a:rect l="l" t="t" r="r" b="b"/>
            <a:pathLst>
              <a:path w="500" h="451">
                <a:moveTo>
                  <a:pt x="0" y="500"/>
                </a:move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49" name="CustomShape 15"/>
          <p:cNvSpPr/>
          <p:nvPr/>
        </p:nvSpPr>
        <p:spPr>
          <a:xfrm>
            <a:off x="8668800" y="3440160"/>
            <a:ext cx="359640" cy="359640"/>
          </a:xfrm>
          <a:custGeom>
            <a:avLst/>
            <a:gdLst/>
            <a:ahLst/>
            <a:rect l="l" t="t" r="r" b="b"/>
            <a:pathLst>
              <a:path w="500" h="451">
                <a:moveTo>
                  <a:pt x="0" y="500"/>
                </a:move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50" name="CustomShape 16"/>
          <p:cNvSpPr/>
          <p:nvPr/>
        </p:nvSpPr>
        <p:spPr>
          <a:xfrm>
            <a:off x="8659440" y="4962240"/>
            <a:ext cx="359640" cy="359640"/>
          </a:xfrm>
          <a:custGeom>
            <a:avLst/>
            <a:gdLst/>
            <a:ahLst/>
            <a:rect l="l" t="t" r="r" b="b"/>
            <a:pathLst>
              <a:path w="500" h="451">
                <a:moveTo>
                  <a:pt x="0" y="500"/>
                </a:move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51" name="CustomShape 17"/>
          <p:cNvSpPr/>
          <p:nvPr/>
        </p:nvSpPr>
        <p:spPr>
          <a:xfrm>
            <a:off x="8389080" y="3963240"/>
            <a:ext cx="359640" cy="359640"/>
          </a:xfrm>
          <a:custGeom>
            <a:avLst/>
            <a:gdLst/>
            <a:ahLst/>
            <a:rect l="l" t="t" r="r" b="b"/>
            <a:pathLst>
              <a:path w="500" h="451">
                <a:moveTo>
                  <a:pt x="0" y="500"/>
                </a:move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52" name="CustomShape 18"/>
          <p:cNvSpPr/>
          <p:nvPr/>
        </p:nvSpPr>
        <p:spPr>
          <a:xfrm>
            <a:off x="8224560" y="3206160"/>
            <a:ext cx="359640" cy="359640"/>
          </a:xfrm>
          <a:custGeom>
            <a:avLst/>
            <a:gdLst/>
            <a:ahLst/>
            <a:rect l="l" t="t" r="r" b="b"/>
            <a:pathLst>
              <a:path w="500" h="451">
                <a:moveTo>
                  <a:pt x="0" y="500"/>
                </a:move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>
            <a:noAutofit/>
          </a:bodyPr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fr-FR" sz="1800" spc="-1" strike="noStrike">
              <a:latin typeface="Arial"/>
            </a:endParaRPr>
          </a:p>
        </p:txBody>
      </p:sp>
      <p:sp>
        <p:nvSpPr>
          <p:cNvPr id="453" name="CustomShape 19"/>
          <p:cNvSpPr/>
          <p:nvPr/>
        </p:nvSpPr>
        <p:spPr>
          <a:xfrm>
            <a:off x="5057640" y="3423600"/>
            <a:ext cx="2855520" cy="118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3600" spc="-1" strike="noStrike">
                <a:solidFill>
                  <a:srgbClr val="333f4f"/>
                </a:solidFill>
                <a:latin typeface="Calibri"/>
              </a:rPr>
              <a:t>Corps humain</a:t>
            </a:r>
            <a:endParaRPr b="0" lang="fr-FR" sz="3600" spc="-1" strike="noStrike">
              <a:latin typeface="Arial"/>
            </a:endParaRPr>
          </a:p>
        </p:txBody>
      </p:sp>
      <p:sp>
        <p:nvSpPr>
          <p:cNvPr id="454" name="CustomShape 20"/>
          <p:cNvSpPr/>
          <p:nvPr/>
        </p:nvSpPr>
        <p:spPr>
          <a:xfrm>
            <a:off x="10229760" y="2623320"/>
            <a:ext cx="1213920" cy="69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333f4f"/>
                </a:solidFill>
                <a:latin typeface="Calibri"/>
              </a:rPr>
              <a:t>Molécule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55" name="CustomShape 21"/>
          <p:cNvSpPr/>
          <p:nvPr/>
        </p:nvSpPr>
        <p:spPr>
          <a:xfrm>
            <a:off x="10044720" y="4773240"/>
            <a:ext cx="1414080" cy="51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fr-FR" sz="2800" spc="-1" strike="noStrike">
                <a:solidFill>
                  <a:srgbClr val="333f4f"/>
                </a:solidFill>
                <a:latin typeface="Calibri"/>
              </a:rPr>
              <a:t>Cellule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56" name="TextShape 22"/>
          <p:cNvSpPr txBox="1"/>
          <p:nvPr/>
        </p:nvSpPr>
        <p:spPr>
          <a:xfrm>
            <a:off x="493920" y="145440"/>
            <a:ext cx="3969000" cy="1325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5400" spc="-1" strike="noStrike">
                <a:solidFill>
                  <a:srgbClr val="333f4f"/>
                </a:solidFill>
                <a:latin typeface="Arial"/>
                <a:ea typeface="Arial"/>
              </a:rPr>
              <a:t>H</a:t>
            </a:r>
            <a:r>
              <a:rPr b="0" lang="fr-FR" sz="5400" spc="-1" strike="noStrike">
                <a:solidFill>
                  <a:srgbClr val="333f4f"/>
                </a:solidFill>
                <a:latin typeface="Arial"/>
                <a:ea typeface="Arial"/>
              </a:rPr>
              <a:t>ol</a:t>
            </a:r>
            <a:r>
              <a:rPr b="0" lang="fr-FR" sz="5400" spc="-1" strike="noStrike">
                <a:solidFill>
                  <a:srgbClr val="333f4f"/>
                </a:solidFill>
                <a:latin typeface="Arial"/>
                <a:ea typeface="Arial"/>
              </a:rPr>
              <a:t>ac</a:t>
            </a:r>
            <a:r>
              <a:rPr b="0" lang="fr-FR" sz="5400" spc="-1" strike="noStrike">
                <a:solidFill>
                  <a:srgbClr val="333f4f"/>
                </a:solidFill>
                <a:latin typeface="Arial"/>
                <a:ea typeface="Arial"/>
              </a:rPr>
              <a:t>ra</a:t>
            </a:r>
            <a:r>
              <a:rPr b="0" lang="fr-FR" sz="5400" spc="-1" strike="noStrike">
                <a:solidFill>
                  <a:srgbClr val="333f4f"/>
                </a:solidFill>
                <a:latin typeface="Arial"/>
                <a:ea typeface="Arial"/>
              </a:rPr>
              <a:t>tie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TextShape 1"/>
          <p:cNvSpPr txBox="1"/>
          <p:nvPr/>
        </p:nvSpPr>
        <p:spPr>
          <a:xfrm>
            <a:off x="110880" y="-38160"/>
            <a:ext cx="11969640" cy="13291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>
              <a:lnSpc>
                <a:spcPct val="90000"/>
              </a:lnSpc>
              <a:tabLst>
                <a:tab algn="l" pos="0"/>
              </a:tabLst>
            </a:pPr>
            <a:r>
              <a:rPr b="0" lang="fr-FR" sz="4400" spc="-1" strike="noStrike">
                <a:solidFill>
                  <a:srgbClr val="333f4f"/>
                </a:solidFill>
                <a:latin typeface="Arial"/>
                <a:ea typeface="Arial"/>
              </a:rPr>
              <a:t>Un changement de paradigme</a:t>
            </a:r>
            <a:r>
              <a:rPr b="1" lang="fr-FR" sz="5400" spc="-1" strike="noStrike">
                <a:solidFill>
                  <a:srgbClr val="333f4f"/>
                </a:solidFill>
                <a:latin typeface="Arial"/>
                <a:ea typeface="Arial"/>
              </a:rPr>
              <a:t> 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58" name="Google Shape;491;p80" descr=""/>
          <p:cNvPicPr/>
          <p:nvPr/>
        </p:nvPicPr>
        <p:blipFill>
          <a:blip r:embed="rId1"/>
          <a:stretch/>
        </p:blipFill>
        <p:spPr>
          <a:xfrm>
            <a:off x="87120" y="1353600"/>
            <a:ext cx="5549760" cy="4260600"/>
          </a:xfrm>
          <a:prstGeom prst="rect">
            <a:avLst/>
          </a:prstGeom>
          <a:ln w="9360">
            <a:solidFill>
              <a:srgbClr val="7f7f7f"/>
            </a:solidFill>
            <a:round/>
          </a:ln>
        </p:spPr>
      </p:pic>
      <p:sp>
        <p:nvSpPr>
          <p:cNvPr id="459" name="CustomShape 2"/>
          <p:cNvSpPr/>
          <p:nvPr/>
        </p:nvSpPr>
        <p:spPr>
          <a:xfrm>
            <a:off x="360360" y="5734080"/>
            <a:ext cx="4649760" cy="98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333f4f"/>
                </a:solidFill>
                <a:latin typeface="Calibri"/>
              </a:rPr>
              <a:t>Organisation traditionnelle :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333f4f"/>
                </a:solidFill>
                <a:latin typeface="Calibri"/>
              </a:rPr>
              <a:t>Une fonction = une personne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60" name="CustomShape 3"/>
          <p:cNvSpPr/>
          <p:nvPr/>
        </p:nvSpPr>
        <p:spPr>
          <a:xfrm>
            <a:off x="5722560" y="5763240"/>
            <a:ext cx="6313680" cy="98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333f4f"/>
                </a:solidFill>
                <a:latin typeface="Calibri"/>
              </a:rPr>
              <a:t>Gouvernance distribuée</a:t>
            </a:r>
            <a:endParaRPr b="0" lang="fr-FR" sz="28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fr-FR" sz="2800" spc="-1" strike="noStrike">
                <a:solidFill>
                  <a:srgbClr val="333f4f"/>
                </a:solidFill>
                <a:latin typeface="Calibri"/>
              </a:rPr>
              <a:t>Une personne “énergise” différents rôles</a:t>
            </a:r>
            <a:endParaRPr b="0" lang="fr-FR" sz="2800" spc="-1" strike="noStrike">
              <a:latin typeface="Arial"/>
            </a:endParaRPr>
          </a:p>
        </p:txBody>
      </p:sp>
      <p:sp>
        <p:nvSpPr>
          <p:cNvPr id="461" name="CustomShape 4"/>
          <p:cNvSpPr/>
          <p:nvPr/>
        </p:nvSpPr>
        <p:spPr>
          <a:xfrm>
            <a:off x="1923120" y="1626840"/>
            <a:ext cx="2087280" cy="430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2" name="CustomShape 5"/>
          <p:cNvSpPr/>
          <p:nvPr/>
        </p:nvSpPr>
        <p:spPr>
          <a:xfrm>
            <a:off x="5823720" y="1544760"/>
            <a:ext cx="2554560" cy="43092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63" name="Image 8" descr=""/>
          <p:cNvPicPr/>
          <p:nvPr/>
        </p:nvPicPr>
        <p:blipFill>
          <a:blip r:embed="rId2"/>
          <a:stretch/>
        </p:blipFill>
        <p:spPr>
          <a:xfrm>
            <a:off x="7273800" y="1365840"/>
            <a:ext cx="4867200" cy="4248360"/>
          </a:xfrm>
          <a:prstGeom prst="rect">
            <a:avLst/>
          </a:prstGeom>
          <a:ln>
            <a:noFill/>
          </a:ln>
        </p:spPr>
      </p:pic>
      <p:pic>
        <p:nvPicPr>
          <p:cNvPr id="464" name="Image 6" descr="Une image contenant texte, fauteuil, graphiques vectoriels&#10;&#10;Description générée automatiquement"/>
          <p:cNvPicPr/>
          <p:nvPr/>
        </p:nvPicPr>
        <p:blipFill>
          <a:blip r:embed="rId3"/>
          <a:stretch/>
        </p:blipFill>
        <p:spPr>
          <a:xfrm>
            <a:off x="6266880" y="3074040"/>
            <a:ext cx="662040" cy="888840"/>
          </a:xfrm>
          <a:prstGeom prst="rect">
            <a:avLst/>
          </a:prstGeom>
          <a:ln>
            <a:noFill/>
          </a:ln>
        </p:spPr>
      </p:pic>
      <p:pic>
        <p:nvPicPr>
          <p:cNvPr id="465" name="Image 2" descr="Une image contenant texte, graphiques vectoriels&#10;&#10;Description générée automatiquement"/>
          <p:cNvPicPr/>
          <p:nvPr/>
        </p:nvPicPr>
        <p:blipFill>
          <a:blip r:embed="rId4"/>
          <a:stretch/>
        </p:blipFill>
        <p:spPr>
          <a:xfrm>
            <a:off x="6429240" y="4441680"/>
            <a:ext cx="534600" cy="985680"/>
          </a:xfrm>
          <a:prstGeom prst="rect">
            <a:avLst/>
          </a:prstGeom>
          <a:ln>
            <a:noFill/>
          </a:ln>
        </p:spPr>
      </p:pic>
      <p:pic>
        <p:nvPicPr>
          <p:cNvPr id="466" name="Image 4" descr=""/>
          <p:cNvPicPr/>
          <p:nvPr/>
        </p:nvPicPr>
        <p:blipFill>
          <a:blip r:embed="rId5"/>
          <a:stretch/>
        </p:blipFill>
        <p:spPr>
          <a:xfrm>
            <a:off x="6329520" y="1513800"/>
            <a:ext cx="623880" cy="907560"/>
          </a:xfrm>
          <a:prstGeom prst="rect">
            <a:avLst/>
          </a:prstGeom>
          <a:ln>
            <a:noFill/>
          </a:ln>
        </p:spPr>
      </p:pic>
      <p:sp>
        <p:nvSpPr>
          <p:cNvPr id="467" name="CustomShape 6"/>
          <p:cNvSpPr/>
          <p:nvPr/>
        </p:nvSpPr>
        <p:spPr>
          <a:xfrm flipV="1">
            <a:off x="7101360" y="1808640"/>
            <a:ext cx="1845360" cy="165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8" name="CustomShape 7"/>
          <p:cNvSpPr/>
          <p:nvPr/>
        </p:nvSpPr>
        <p:spPr>
          <a:xfrm>
            <a:off x="7101360" y="1976400"/>
            <a:ext cx="1552680" cy="1516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69" name="CustomShape 8"/>
          <p:cNvSpPr/>
          <p:nvPr/>
        </p:nvSpPr>
        <p:spPr>
          <a:xfrm>
            <a:off x="7101360" y="1976400"/>
            <a:ext cx="2530800" cy="240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0" name="CustomShape 9"/>
          <p:cNvSpPr/>
          <p:nvPr/>
        </p:nvSpPr>
        <p:spPr>
          <a:xfrm>
            <a:off x="7101360" y="1976400"/>
            <a:ext cx="1845360" cy="5490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1" name="CustomShape 10"/>
          <p:cNvSpPr/>
          <p:nvPr/>
        </p:nvSpPr>
        <p:spPr>
          <a:xfrm>
            <a:off x="7087320" y="3483720"/>
            <a:ext cx="1566360" cy="1184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2" name="CustomShape 11"/>
          <p:cNvSpPr/>
          <p:nvPr/>
        </p:nvSpPr>
        <p:spPr>
          <a:xfrm>
            <a:off x="7050960" y="3511440"/>
            <a:ext cx="1828080" cy="563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3" name="CustomShape 12"/>
          <p:cNvSpPr/>
          <p:nvPr/>
        </p:nvSpPr>
        <p:spPr>
          <a:xfrm>
            <a:off x="7050600" y="3493080"/>
            <a:ext cx="2521440" cy="1481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4" name="CustomShape 13"/>
          <p:cNvSpPr/>
          <p:nvPr/>
        </p:nvSpPr>
        <p:spPr>
          <a:xfrm flipV="1">
            <a:off x="6978960" y="4571640"/>
            <a:ext cx="2088360" cy="441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75" name="CustomShape 14"/>
          <p:cNvSpPr/>
          <p:nvPr/>
        </p:nvSpPr>
        <p:spPr>
          <a:xfrm flipV="1">
            <a:off x="6922440" y="4919400"/>
            <a:ext cx="1455840" cy="77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17" dur="indefinite" restart="never" nodeType="tmRoot">
          <p:childTnLst>
            <p:seq>
              <p:cTn id="118" dur="indefinite" nodeType="mainSeq">
                <p:childTnLst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TextShape 1"/>
          <p:cNvSpPr txBox="1"/>
          <p:nvPr/>
        </p:nvSpPr>
        <p:spPr>
          <a:xfrm>
            <a:off x="779400" y="194760"/>
            <a:ext cx="10172880" cy="127008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68000"/>
          </a:bodyPr>
          <a:p>
            <a:pPr marL="228600" indent="-228240"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Une organisation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  <a:p>
            <a:pPr marL="228600" indent="-228240" algn="ctr">
              <a:lnSpc>
                <a:spcPct val="90000"/>
              </a:lnSpc>
              <a:spcBef>
                <a:spcPts val="1001"/>
              </a:spcBef>
              <a:tabLst>
                <a:tab algn="l" pos="0"/>
              </a:tabLst>
            </a:pPr>
            <a:r>
              <a:rPr b="0" lang="fr-FR" sz="3600" spc="-1" strike="noStrike">
                <a:solidFill>
                  <a:srgbClr val="000000"/>
                </a:solidFill>
                <a:latin typeface="Arial"/>
              </a:rPr>
              <a:t>focus sur sa raison d'être, façon poupées Russes</a:t>
            </a: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  <a:p>
            <a:pPr marL="685800" indent="-228240" algn="ctr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  <a:p>
            <a:pPr marL="685800" indent="-228240" algn="ctr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  <a:p>
            <a:pPr marL="685800" indent="-228240" algn="ctr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  <a:p>
            <a:pPr marL="685800" indent="-228240" algn="ctr">
              <a:lnSpc>
                <a:spcPct val="100000"/>
              </a:lnSpc>
              <a:spcBef>
                <a:spcPts val="499"/>
              </a:spcBef>
              <a:tabLst>
                <a:tab algn="l" pos="0"/>
              </a:tabLst>
            </a:pPr>
            <a:endParaRPr b="0" lang="fr-F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5943600" y="327672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8" name="CustomShape 3"/>
          <p:cNvSpPr/>
          <p:nvPr/>
        </p:nvSpPr>
        <p:spPr>
          <a:xfrm>
            <a:off x="6095880" y="3429000"/>
            <a:ext cx="304560" cy="304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9" name="Image 18" descr=""/>
          <p:cNvPicPr/>
          <p:nvPr/>
        </p:nvPicPr>
        <p:blipFill>
          <a:blip r:embed="rId1"/>
          <a:stretch/>
        </p:blipFill>
        <p:spPr>
          <a:xfrm>
            <a:off x="499320" y="1845360"/>
            <a:ext cx="5596560" cy="4884840"/>
          </a:xfrm>
          <a:prstGeom prst="rect">
            <a:avLst/>
          </a:prstGeom>
          <a:ln>
            <a:noFill/>
          </a:ln>
        </p:spPr>
      </p:pic>
      <p:sp>
        <p:nvSpPr>
          <p:cNvPr id="480" name="CustomShape 4"/>
          <p:cNvSpPr/>
          <p:nvPr/>
        </p:nvSpPr>
        <p:spPr>
          <a:xfrm>
            <a:off x="8698680" y="3549240"/>
            <a:ext cx="3127680" cy="369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1" name="Image 4" descr=""/>
          <p:cNvPicPr/>
          <p:nvPr/>
        </p:nvPicPr>
        <p:blipFill>
          <a:blip r:embed="rId2"/>
          <a:stretch/>
        </p:blipFill>
        <p:spPr>
          <a:xfrm rot="13770000">
            <a:off x="4007160" y="1083960"/>
            <a:ext cx="1439280" cy="1765800"/>
          </a:xfrm>
          <a:prstGeom prst="rect">
            <a:avLst/>
          </a:prstGeom>
          <a:ln>
            <a:noFill/>
          </a:ln>
        </p:spPr>
      </p:pic>
      <p:pic>
        <p:nvPicPr>
          <p:cNvPr id="482" name="Picture 2" descr="Coloriage phares sur Hugolescargot.com"/>
          <p:cNvPicPr/>
          <p:nvPr/>
        </p:nvPicPr>
        <p:blipFill>
          <a:blip r:embed="rId3"/>
          <a:stretch/>
        </p:blipFill>
        <p:spPr>
          <a:xfrm flipH="1">
            <a:off x="8699040" y="1363320"/>
            <a:ext cx="2820960" cy="2820960"/>
          </a:xfrm>
          <a:prstGeom prst="rect">
            <a:avLst/>
          </a:prstGeom>
          <a:ln>
            <a:noFill/>
          </a:ln>
        </p:spPr>
      </p:pic>
      <p:pic>
        <p:nvPicPr>
          <p:cNvPr id="483" name="Picture 4" descr=""/>
          <p:cNvPicPr/>
          <p:nvPr/>
        </p:nvPicPr>
        <p:blipFill>
          <a:blip r:embed="rId4"/>
          <a:stretch/>
        </p:blipFill>
        <p:spPr>
          <a:xfrm>
            <a:off x="7520400" y="4709880"/>
            <a:ext cx="3531600" cy="1775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69" dur="indefinite" restart="never" nodeType="tmRoot">
          <p:childTnLst>
            <p:seq>
              <p:cTn id="170" dur="indefinite" nodeType="mainSeq">
                <p:childTnLst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endCondLst>
                                    <p:cond delay="0" evt="begin">
                                      <p:tn val="18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endCondLst>
                                    <p:cond delay="0" evt="begin">
                                      <p:tn val="18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TextShape 1"/>
          <p:cNvSpPr txBox="1"/>
          <p:nvPr/>
        </p:nvSpPr>
        <p:spPr>
          <a:xfrm>
            <a:off x="2512080" y="382680"/>
            <a:ext cx="7167240" cy="114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rmAutofit/>
          </a:bodyPr>
          <a:p>
            <a:pPr algn="ctr">
              <a:lnSpc>
                <a:spcPct val="90000"/>
              </a:lnSpc>
            </a:pPr>
            <a:r>
              <a:rPr b="0" lang="fr-FR" sz="5400" spc="-1" strike="noStrike">
                <a:solidFill>
                  <a:srgbClr val="000000"/>
                </a:solidFill>
                <a:latin typeface="Arial"/>
              </a:rPr>
              <a:t>Zoom sur un rôle</a:t>
            </a:r>
            <a:endParaRPr b="0" lang="fr-FR" sz="54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485" name="Modèle 3D 4" descr="Sphère"/>
          <p:cNvPicPr/>
          <p:nvPr/>
        </p:nvPicPr>
        <p:blipFill>
          <a:blip r:embed="rId1"/>
          <a:stretch/>
        </p:blipFill>
        <p:spPr>
          <a:xfrm>
            <a:off x="4669560" y="2713680"/>
            <a:ext cx="2995920" cy="3021120"/>
          </a:xfrm>
          <a:prstGeom prst="rect">
            <a:avLst/>
          </a:prstGeom>
          <a:ln>
            <a:noFill/>
          </a:ln>
        </p:spPr>
      </p:pic>
      <p:sp>
        <p:nvSpPr>
          <p:cNvPr id="486" name="CustomShape 2"/>
          <p:cNvSpPr/>
          <p:nvPr/>
        </p:nvSpPr>
        <p:spPr>
          <a:xfrm flipV="1">
            <a:off x="6095880" y="1832760"/>
            <a:ext cx="360" cy="23907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87" name="CustomShape 3"/>
          <p:cNvSpPr/>
          <p:nvPr/>
        </p:nvSpPr>
        <p:spPr>
          <a:xfrm>
            <a:off x="6448680" y="2084760"/>
            <a:ext cx="24343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Raison d’être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La mission du rôle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88" name="CustomShape 4"/>
          <p:cNvSpPr/>
          <p:nvPr/>
        </p:nvSpPr>
        <p:spPr>
          <a:xfrm>
            <a:off x="8195040" y="3763080"/>
            <a:ext cx="31302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Domaines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 que les autres rôles ne peuvent pas faire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89" name="CustomShape 5"/>
          <p:cNvSpPr/>
          <p:nvPr/>
        </p:nvSpPr>
        <p:spPr>
          <a:xfrm>
            <a:off x="1966680" y="5068800"/>
            <a:ext cx="258120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Redevabilités 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Ce que les autres rôles attendent de ce rôle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90" name="CustomShape 6"/>
          <p:cNvSpPr/>
          <p:nvPr/>
        </p:nvSpPr>
        <p:spPr>
          <a:xfrm flipH="1">
            <a:off x="4443840" y="4192920"/>
            <a:ext cx="1651680" cy="1217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91" name="CustomShape 7"/>
          <p:cNvSpPr/>
          <p:nvPr/>
        </p:nvSpPr>
        <p:spPr>
          <a:xfrm>
            <a:off x="6095880" y="4224600"/>
            <a:ext cx="19825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57240"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5" dur="indefinite" restart="never" nodeType="tmRoot">
          <p:childTnLst>
            <p:seq>
              <p:cTn id="196" dur="indefinite" nodeType="mainSeq">
                <p:childTnLst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Subtype="12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01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  <p:anim calcmode="lin" valueType="str">
                                      <p:cBhvr additive="repl">
                                        <p:cTn id="202" dur="1000" fill="hold"/>
                                        <p:tgtEl>
                                          <p:spTgt spid="485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03" dur="1000" fill="hold"/>
                                        <p:tgtEl>
                                          <p:spTgt spid="485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04" dur="1000" fill="hold"/>
                                        <p:tgtEl>
                                          <p:spTgt spid="485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205" dur="1000" fill="hold"/>
                                        <p:tgtEl>
                                          <p:spTgt spid="485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2" fill="hold">
                      <p:stCondLst>
                        <p:cond delay="indefinite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8870</TotalTime>
  <Application>LibreOffice/6.4.7.2$Linux_X86_64 LibreOffice_project/40$Build-2</Application>
  <Words>688</Words>
  <Paragraphs>257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2021-09-16T08:13:48Z</dcterms:created>
  <dc:creator>Microsoft Office User</dc:creator>
  <dc:description/>
  <dc:language>fr-FR</dc:language>
  <cp:lastModifiedBy/>
  <dcterms:modified xsi:type="dcterms:W3CDTF">2021-11-04T10:28:47Z</dcterms:modified>
  <cp:revision>32</cp:revision>
  <dc:subject/>
  <dc:title>HOLACRACY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2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7</vt:i4>
  </property>
  <property fmtid="{D5CDD505-2E9C-101B-9397-08002B2CF9AE}" pid="8" name="PresentationFormat">
    <vt:lpwstr>Grand écran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25</vt:i4>
  </property>
</Properties>
</file>